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3" r:id="rId3"/>
    <p:sldId id="265" r:id="rId4"/>
    <p:sldId id="267" r:id="rId5"/>
    <p:sldId id="268" r:id="rId6"/>
    <p:sldId id="269" r:id="rId7"/>
    <p:sldId id="270" r:id="rId8"/>
    <p:sldId id="278" r:id="rId9"/>
    <p:sldId id="264" r:id="rId10"/>
    <p:sldId id="272" r:id="rId11"/>
    <p:sldId id="274" r:id="rId12"/>
    <p:sldId id="275" r:id="rId13"/>
    <p:sldId id="276" r:id="rId14"/>
    <p:sldId id="277" r:id="rId15"/>
    <p:sldId id="279" r:id="rId16"/>
    <p:sldId id="280" r:id="rId17"/>
  </p:sldIdLst>
  <p:sldSz cx="6858000" cy="9144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434" autoAdjust="0"/>
  </p:normalViewPr>
  <p:slideViewPr>
    <p:cSldViewPr>
      <p:cViewPr varScale="1">
        <p:scale>
          <a:sx n="65" d="100"/>
          <a:sy n="65" d="100"/>
        </p:scale>
        <p:origin x="2942" y="53"/>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EFA116-F05F-4F29-AC96-DCFAD0FC8F2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cs typeface="Arial" charset="0"/>
              </a:defRPr>
            </a:lvl1pPr>
          </a:lstStyle>
          <a:p>
            <a:pPr>
              <a:defRPr/>
            </a:pPr>
            <a:endParaRPr lang="en-US"/>
          </a:p>
        </p:txBody>
      </p:sp>
      <p:sp>
        <p:nvSpPr>
          <p:cNvPr id="3" name="Date Placeholder 2">
            <a:extLst>
              <a:ext uri="{FF2B5EF4-FFF2-40B4-BE49-F238E27FC236}">
                <a16:creationId xmlns:a16="http://schemas.microsoft.com/office/drawing/2014/main" id="{E47B9CF5-E904-4098-87C5-F99A2DE4D358}"/>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cs typeface="Arial" charset="0"/>
              </a:defRPr>
            </a:lvl1pPr>
          </a:lstStyle>
          <a:p>
            <a:pPr>
              <a:defRPr/>
            </a:pPr>
            <a:fld id="{C0E1CB3E-1C84-459E-A5E0-DF3117FEDD4B}" type="datetimeFigureOut">
              <a:rPr lang="en-US"/>
              <a:pPr>
                <a:defRPr/>
              </a:pPr>
              <a:t>12/7/2021</a:t>
            </a:fld>
            <a:endParaRPr lang="en-US"/>
          </a:p>
        </p:txBody>
      </p:sp>
      <p:sp>
        <p:nvSpPr>
          <p:cNvPr id="4" name="Slide Image Placeholder 3">
            <a:extLst>
              <a:ext uri="{FF2B5EF4-FFF2-40B4-BE49-F238E27FC236}">
                <a16:creationId xmlns:a16="http://schemas.microsoft.com/office/drawing/2014/main" id="{A918A10F-3CDD-4D92-8A0F-6EF2D7E422C0}"/>
              </a:ext>
            </a:extLst>
          </p:cNvPr>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92B87F9F-CD45-4FA2-B5AD-5F0BA969A7A9}"/>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029CB00-69B2-43EC-9555-0BCF6F501E9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F418505C-5A9B-4154-9FF0-B7EF8AEC88A0}"/>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8614A0B-7FE7-4C66-85A9-D082EFE4833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69FD6EB5-450D-41C4-94FA-96FC5D633E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CA26282E-8514-41DD-907D-D1BA39FED9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a:extLst>
              <a:ext uri="{FF2B5EF4-FFF2-40B4-BE49-F238E27FC236}">
                <a16:creationId xmlns:a16="http://schemas.microsoft.com/office/drawing/2014/main" id="{82C25598-8F36-4F05-B414-8D054F006F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0454E21-34D0-4044-8083-371F4386AAF1}" type="slidenum">
              <a:rPr lang="en-US" altLang="en-US" smtClean="0"/>
              <a:pPr/>
              <a:t>4</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60D8957E-8C40-4DEE-9024-13644B7996A1}"/>
              </a:ext>
            </a:extLst>
          </p:cNvPr>
          <p:cNvSpPr>
            <a:spLocks noGrp="1"/>
          </p:cNvSpPr>
          <p:nvPr>
            <p:ph type="dt" sz="half" idx="10"/>
          </p:nvPr>
        </p:nvSpPr>
        <p:spPr/>
        <p:txBody>
          <a:bodyPr/>
          <a:lstStyle>
            <a:lvl1pPr>
              <a:defRPr/>
            </a:lvl1pPr>
          </a:lstStyle>
          <a:p>
            <a:pPr>
              <a:defRPr/>
            </a:pPr>
            <a:fld id="{6DF6C4A2-284C-4626-817E-6E6774A5E204}" type="datetimeFigureOut">
              <a:rPr lang="en-US"/>
              <a:pPr>
                <a:defRPr/>
              </a:pPr>
              <a:t>12/7/2021</a:t>
            </a:fld>
            <a:endParaRPr lang="en-US"/>
          </a:p>
        </p:txBody>
      </p:sp>
      <p:sp>
        <p:nvSpPr>
          <p:cNvPr id="5" name="Footer Placeholder 4">
            <a:extLst>
              <a:ext uri="{FF2B5EF4-FFF2-40B4-BE49-F238E27FC236}">
                <a16:creationId xmlns:a16="http://schemas.microsoft.com/office/drawing/2014/main" id="{4BCB8279-1359-4396-A0C8-3570D12192D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6987174-AAA4-4BCB-974B-01AC72A803D1}"/>
              </a:ext>
            </a:extLst>
          </p:cNvPr>
          <p:cNvSpPr>
            <a:spLocks noGrp="1"/>
          </p:cNvSpPr>
          <p:nvPr>
            <p:ph type="sldNum" sz="quarter" idx="12"/>
          </p:nvPr>
        </p:nvSpPr>
        <p:spPr/>
        <p:txBody>
          <a:bodyPr/>
          <a:lstStyle>
            <a:lvl1pPr>
              <a:defRPr/>
            </a:lvl1pPr>
          </a:lstStyle>
          <a:p>
            <a:pPr>
              <a:defRPr/>
            </a:pPr>
            <a:fld id="{700940FC-EBBD-4BDF-9B79-E5FCBFC7AE9A}" type="slidenum">
              <a:rPr lang="en-US" altLang="en-US"/>
              <a:pPr>
                <a:defRPr/>
              </a:pPr>
              <a:t>‹#›</a:t>
            </a:fld>
            <a:endParaRPr lang="en-US" altLang="en-US"/>
          </a:p>
        </p:txBody>
      </p:sp>
    </p:spTree>
    <p:extLst>
      <p:ext uri="{BB962C8B-B14F-4D97-AF65-F5344CB8AC3E}">
        <p14:creationId xmlns:p14="http://schemas.microsoft.com/office/powerpoint/2010/main" val="2766403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618F9A-D7AE-4A04-A2D4-EF4C04B50E33}"/>
              </a:ext>
            </a:extLst>
          </p:cNvPr>
          <p:cNvSpPr>
            <a:spLocks noGrp="1"/>
          </p:cNvSpPr>
          <p:nvPr>
            <p:ph type="dt" sz="half" idx="10"/>
          </p:nvPr>
        </p:nvSpPr>
        <p:spPr/>
        <p:txBody>
          <a:bodyPr/>
          <a:lstStyle>
            <a:lvl1pPr>
              <a:defRPr/>
            </a:lvl1pPr>
          </a:lstStyle>
          <a:p>
            <a:pPr>
              <a:defRPr/>
            </a:pPr>
            <a:fld id="{30FF9671-1708-4290-BF42-DCEF8003805E}" type="datetimeFigureOut">
              <a:rPr lang="en-US"/>
              <a:pPr>
                <a:defRPr/>
              </a:pPr>
              <a:t>12/7/2021</a:t>
            </a:fld>
            <a:endParaRPr lang="en-US"/>
          </a:p>
        </p:txBody>
      </p:sp>
      <p:sp>
        <p:nvSpPr>
          <p:cNvPr id="5" name="Footer Placeholder 4">
            <a:extLst>
              <a:ext uri="{FF2B5EF4-FFF2-40B4-BE49-F238E27FC236}">
                <a16:creationId xmlns:a16="http://schemas.microsoft.com/office/drawing/2014/main" id="{15F37064-7A37-499B-A72C-6257E88CBF4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E6D6374-7E75-49A8-9BED-D3A993CCC96D}"/>
              </a:ext>
            </a:extLst>
          </p:cNvPr>
          <p:cNvSpPr>
            <a:spLocks noGrp="1"/>
          </p:cNvSpPr>
          <p:nvPr>
            <p:ph type="sldNum" sz="quarter" idx="12"/>
          </p:nvPr>
        </p:nvSpPr>
        <p:spPr/>
        <p:txBody>
          <a:bodyPr/>
          <a:lstStyle>
            <a:lvl1pPr>
              <a:defRPr/>
            </a:lvl1pPr>
          </a:lstStyle>
          <a:p>
            <a:pPr>
              <a:defRPr/>
            </a:pPr>
            <a:fld id="{1D920786-B189-4407-B37B-232F05808703}" type="slidenum">
              <a:rPr lang="en-US" altLang="en-US"/>
              <a:pPr>
                <a:defRPr/>
              </a:pPr>
              <a:t>‹#›</a:t>
            </a:fld>
            <a:endParaRPr lang="en-US" altLang="en-US"/>
          </a:p>
        </p:txBody>
      </p:sp>
    </p:spTree>
    <p:extLst>
      <p:ext uri="{BB962C8B-B14F-4D97-AF65-F5344CB8AC3E}">
        <p14:creationId xmlns:p14="http://schemas.microsoft.com/office/powerpoint/2010/main" val="4069965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3C34D4-79F8-43B4-AE3A-15B59048E152}"/>
              </a:ext>
            </a:extLst>
          </p:cNvPr>
          <p:cNvSpPr>
            <a:spLocks noGrp="1"/>
          </p:cNvSpPr>
          <p:nvPr>
            <p:ph type="dt" sz="half" idx="10"/>
          </p:nvPr>
        </p:nvSpPr>
        <p:spPr/>
        <p:txBody>
          <a:bodyPr/>
          <a:lstStyle>
            <a:lvl1pPr>
              <a:defRPr/>
            </a:lvl1pPr>
          </a:lstStyle>
          <a:p>
            <a:pPr>
              <a:defRPr/>
            </a:pPr>
            <a:fld id="{4BE405C2-7C72-4EC6-9111-89F0B59C0518}" type="datetimeFigureOut">
              <a:rPr lang="en-US"/>
              <a:pPr>
                <a:defRPr/>
              </a:pPr>
              <a:t>12/7/2021</a:t>
            </a:fld>
            <a:endParaRPr lang="en-US"/>
          </a:p>
        </p:txBody>
      </p:sp>
      <p:sp>
        <p:nvSpPr>
          <p:cNvPr id="5" name="Footer Placeholder 4">
            <a:extLst>
              <a:ext uri="{FF2B5EF4-FFF2-40B4-BE49-F238E27FC236}">
                <a16:creationId xmlns:a16="http://schemas.microsoft.com/office/drawing/2014/main" id="{8DD41CA1-1F6B-4104-851B-57536829A7B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8DF5F7C-E9CC-490E-9661-A39A64F5850E}"/>
              </a:ext>
            </a:extLst>
          </p:cNvPr>
          <p:cNvSpPr>
            <a:spLocks noGrp="1"/>
          </p:cNvSpPr>
          <p:nvPr>
            <p:ph type="sldNum" sz="quarter" idx="12"/>
          </p:nvPr>
        </p:nvSpPr>
        <p:spPr/>
        <p:txBody>
          <a:bodyPr/>
          <a:lstStyle>
            <a:lvl1pPr>
              <a:defRPr/>
            </a:lvl1pPr>
          </a:lstStyle>
          <a:p>
            <a:pPr>
              <a:defRPr/>
            </a:pPr>
            <a:fld id="{9693362A-DC92-4BDA-B421-4BC90C2F072C}" type="slidenum">
              <a:rPr lang="en-US" altLang="en-US"/>
              <a:pPr>
                <a:defRPr/>
              </a:pPr>
              <a:t>‹#›</a:t>
            </a:fld>
            <a:endParaRPr lang="en-US" altLang="en-US"/>
          </a:p>
        </p:txBody>
      </p:sp>
    </p:spTree>
    <p:extLst>
      <p:ext uri="{BB962C8B-B14F-4D97-AF65-F5344CB8AC3E}">
        <p14:creationId xmlns:p14="http://schemas.microsoft.com/office/powerpoint/2010/main" val="207802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57C57E-5018-4CD3-9B44-EB9D1C35B2E4}"/>
              </a:ext>
            </a:extLst>
          </p:cNvPr>
          <p:cNvSpPr>
            <a:spLocks noGrp="1"/>
          </p:cNvSpPr>
          <p:nvPr>
            <p:ph type="dt" sz="half" idx="10"/>
          </p:nvPr>
        </p:nvSpPr>
        <p:spPr/>
        <p:txBody>
          <a:bodyPr/>
          <a:lstStyle>
            <a:lvl1pPr>
              <a:defRPr/>
            </a:lvl1pPr>
          </a:lstStyle>
          <a:p>
            <a:pPr>
              <a:defRPr/>
            </a:pPr>
            <a:fld id="{1248F049-9E19-4A2E-A8A0-A152C78D5D3E}" type="datetimeFigureOut">
              <a:rPr lang="en-US"/>
              <a:pPr>
                <a:defRPr/>
              </a:pPr>
              <a:t>12/7/2021</a:t>
            </a:fld>
            <a:endParaRPr lang="en-US"/>
          </a:p>
        </p:txBody>
      </p:sp>
      <p:sp>
        <p:nvSpPr>
          <p:cNvPr id="5" name="Footer Placeholder 4">
            <a:extLst>
              <a:ext uri="{FF2B5EF4-FFF2-40B4-BE49-F238E27FC236}">
                <a16:creationId xmlns:a16="http://schemas.microsoft.com/office/drawing/2014/main" id="{E28A5094-036B-49C9-A4A6-88316E4DAA5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1CD2B25-A86B-49EB-B0DF-BA322AD47E73}"/>
              </a:ext>
            </a:extLst>
          </p:cNvPr>
          <p:cNvSpPr>
            <a:spLocks noGrp="1"/>
          </p:cNvSpPr>
          <p:nvPr>
            <p:ph type="sldNum" sz="quarter" idx="12"/>
          </p:nvPr>
        </p:nvSpPr>
        <p:spPr/>
        <p:txBody>
          <a:bodyPr/>
          <a:lstStyle>
            <a:lvl1pPr>
              <a:defRPr/>
            </a:lvl1pPr>
          </a:lstStyle>
          <a:p>
            <a:pPr>
              <a:defRPr/>
            </a:pPr>
            <a:fld id="{C5E2F336-2B09-4149-9AC4-870718DEBBAE}" type="slidenum">
              <a:rPr lang="en-US" altLang="en-US"/>
              <a:pPr>
                <a:defRPr/>
              </a:pPr>
              <a:t>‹#›</a:t>
            </a:fld>
            <a:endParaRPr lang="en-US" altLang="en-US"/>
          </a:p>
        </p:txBody>
      </p:sp>
    </p:spTree>
    <p:extLst>
      <p:ext uri="{BB962C8B-B14F-4D97-AF65-F5344CB8AC3E}">
        <p14:creationId xmlns:p14="http://schemas.microsoft.com/office/powerpoint/2010/main" val="4078199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DA5D93-534E-41B0-AA42-B24E7073567D}"/>
              </a:ext>
            </a:extLst>
          </p:cNvPr>
          <p:cNvSpPr>
            <a:spLocks noGrp="1"/>
          </p:cNvSpPr>
          <p:nvPr>
            <p:ph type="dt" sz="half" idx="10"/>
          </p:nvPr>
        </p:nvSpPr>
        <p:spPr/>
        <p:txBody>
          <a:bodyPr/>
          <a:lstStyle>
            <a:lvl1pPr>
              <a:defRPr/>
            </a:lvl1pPr>
          </a:lstStyle>
          <a:p>
            <a:pPr>
              <a:defRPr/>
            </a:pPr>
            <a:fld id="{4D0D3BE7-838D-43D4-8852-3A248C1BA6E2}" type="datetimeFigureOut">
              <a:rPr lang="en-US"/>
              <a:pPr>
                <a:defRPr/>
              </a:pPr>
              <a:t>12/7/2021</a:t>
            </a:fld>
            <a:endParaRPr lang="en-US"/>
          </a:p>
        </p:txBody>
      </p:sp>
      <p:sp>
        <p:nvSpPr>
          <p:cNvPr id="5" name="Footer Placeholder 4">
            <a:extLst>
              <a:ext uri="{FF2B5EF4-FFF2-40B4-BE49-F238E27FC236}">
                <a16:creationId xmlns:a16="http://schemas.microsoft.com/office/drawing/2014/main" id="{916A623F-E8B2-4C08-86A2-A7D0F6C51E1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01FD7DA-1F67-466E-94B7-A284A0C86976}"/>
              </a:ext>
            </a:extLst>
          </p:cNvPr>
          <p:cNvSpPr>
            <a:spLocks noGrp="1"/>
          </p:cNvSpPr>
          <p:nvPr>
            <p:ph type="sldNum" sz="quarter" idx="12"/>
          </p:nvPr>
        </p:nvSpPr>
        <p:spPr/>
        <p:txBody>
          <a:bodyPr/>
          <a:lstStyle>
            <a:lvl1pPr>
              <a:defRPr/>
            </a:lvl1pPr>
          </a:lstStyle>
          <a:p>
            <a:pPr>
              <a:defRPr/>
            </a:pPr>
            <a:fld id="{0D1D843B-1F1C-419A-B4D5-750DA1D34B50}" type="slidenum">
              <a:rPr lang="en-US" altLang="en-US"/>
              <a:pPr>
                <a:defRPr/>
              </a:pPr>
              <a:t>‹#›</a:t>
            </a:fld>
            <a:endParaRPr lang="en-US" altLang="en-US"/>
          </a:p>
        </p:txBody>
      </p:sp>
    </p:spTree>
    <p:extLst>
      <p:ext uri="{BB962C8B-B14F-4D97-AF65-F5344CB8AC3E}">
        <p14:creationId xmlns:p14="http://schemas.microsoft.com/office/powerpoint/2010/main" val="1012134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E7AF1406-E077-4496-9F74-47AD2B74B236}"/>
              </a:ext>
            </a:extLst>
          </p:cNvPr>
          <p:cNvSpPr>
            <a:spLocks noGrp="1"/>
          </p:cNvSpPr>
          <p:nvPr>
            <p:ph type="dt" sz="half" idx="10"/>
          </p:nvPr>
        </p:nvSpPr>
        <p:spPr/>
        <p:txBody>
          <a:bodyPr/>
          <a:lstStyle>
            <a:lvl1pPr>
              <a:defRPr/>
            </a:lvl1pPr>
          </a:lstStyle>
          <a:p>
            <a:pPr>
              <a:defRPr/>
            </a:pPr>
            <a:fld id="{31E1A116-5BE3-4E8B-82F6-56FE4F11DC8A}" type="datetimeFigureOut">
              <a:rPr lang="en-US"/>
              <a:pPr>
                <a:defRPr/>
              </a:pPr>
              <a:t>12/7/2021</a:t>
            </a:fld>
            <a:endParaRPr lang="en-US"/>
          </a:p>
        </p:txBody>
      </p:sp>
      <p:sp>
        <p:nvSpPr>
          <p:cNvPr id="6" name="Footer Placeholder 4">
            <a:extLst>
              <a:ext uri="{FF2B5EF4-FFF2-40B4-BE49-F238E27FC236}">
                <a16:creationId xmlns:a16="http://schemas.microsoft.com/office/drawing/2014/main" id="{55D78C02-AF27-4334-91CF-CF2047FC956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5A3FF4B-B2A7-4981-94B6-6A85BEDA3F46}"/>
              </a:ext>
            </a:extLst>
          </p:cNvPr>
          <p:cNvSpPr>
            <a:spLocks noGrp="1"/>
          </p:cNvSpPr>
          <p:nvPr>
            <p:ph type="sldNum" sz="quarter" idx="12"/>
          </p:nvPr>
        </p:nvSpPr>
        <p:spPr/>
        <p:txBody>
          <a:bodyPr/>
          <a:lstStyle>
            <a:lvl1pPr>
              <a:defRPr/>
            </a:lvl1pPr>
          </a:lstStyle>
          <a:p>
            <a:pPr>
              <a:defRPr/>
            </a:pPr>
            <a:fld id="{8B2E2301-FC3F-40E6-BDE2-2711B8C73603}" type="slidenum">
              <a:rPr lang="en-US" altLang="en-US"/>
              <a:pPr>
                <a:defRPr/>
              </a:pPr>
              <a:t>‹#›</a:t>
            </a:fld>
            <a:endParaRPr lang="en-US" altLang="en-US"/>
          </a:p>
        </p:txBody>
      </p:sp>
    </p:spTree>
    <p:extLst>
      <p:ext uri="{BB962C8B-B14F-4D97-AF65-F5344CB8AC3E}">
        <p14:creationId xmlns:p14="http://schemas.microsoft.com/office/powerpoint/2010/main" val="3039979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5D03881-6DB0-4A3A-983B-3C4AB46365CF}"/>
              </a:ext>
            </a:extLst>
          </p:cNvPr>
          <p:cNvSpPr>
            <a:spLocks noGrp="1"/>
          </p:cNvSpPr>
          <p:nvPr>
            <p:ph type="dt" sz="half" idx="10"/>
          </p:nvPr>
        </p:nvSpPr>
        <p:spPr/>
        <p:txBody>
          <a:bodyPr/>
          <a:lstStyle>
            <a:lvl1pPr>
              <a:defRPr/>
            </a:lvl1pPr>
          </a:lstStyle>
          <a:p>
            <a:pPr>
              <a:defRPr/>
            </a:pPr>
            <a:fld id="{170DCA27-7967-415B-8872-07F1301F705C}" type="datetimeFigureOut">
              <a:rPr lang="en-US"/>
              <a:pPr>
                <a:defRPr/>
              </a:pPr>
              <a:t>12/7/2021</a:t>
            </a:fld>
            <a:endParaRPr lang="en-US"/>
          </a:p>
        </p:txBody>
      </p:sp>
      <p:sp>
        <p:nvSpPr>
          <p:cNvPr id="8" name="Footer Placeholder 4">
            <a:extLst>
              <a:ext uri="{FF2B5EF4-FFF2-40B4-BE49-F238E27FC236}">
                <a16:creationId xmlns:a16="http://schemas.microsoft.com/office/drawing/2014/main" id="{97B458DE-6B42-46F7-8AED-E374BB6955F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B20C8C1-AC8F-4899-B3CD-EEF14AE668DE}"/>
              </a:ext>
            </a:extLst>
          </p:cNvPr>
          <p:cNvSpPr>
            <a:spLocks noGrp="1"/>
          </p:cNvSpPr>
          <p:nvPr>
            <p:ph type="sldNum" sz="quarter" idx="12"/>
          </p:nvPr>
        </p:nvSpPr>
        <p:spPr/>
        <p:txBody>
          <a:bodyPr/>
          <a:lstStyle>
            <a:lvl1pPr>
              <a:defRPr/>
            </a:lvl1pPr>
          </a:lstStyle>
          <a:p>
            <a:pPr>
              <a:defRPr/>
            </a:pPr>
            <a:fld id="{F6CA160B-AE6F-438F-867F-50747E9D1BB9}" type="slidenum">
              <a:rPr lang="en-US" altLang="en-US"/>
              <a:pPr>
                <a:defRPr/>
              </a:pPr>
              <a:t>‹#›</a:t>
            </a:fld>
            <a:endParaRPr lang="en-US" altLang="en-US"/>
          </a:p>
        </p:txBody>
      </p:sp>
    </p:spTree>
    <p:extLst>
      <p:ext uri="{BB962C8B-B14F-4D97-AF65-F5344CB8AC3E}">
        <p14:creationId xmlns:p14="http://schemas.microsoft.com/office/powerpoint/2010/main" val="1815860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9225C56-D300-4697-98EC-1743B6BA28E4}"/>
              </a:ext>
            </a:extLst>
          </p:cNvPr>
          <p:cNvSpPr>
            <a:spLocks noGrp="1"/>
          </p:cNvSpPr>
          <p:nvPr>
            <p:ph type="dt" sz="half" idx="10"/>
          </p:nvPr>
        </p:nvSpPr>
        <p:spPr/>
        <p:txBody>
          <a:bodyPr/>
          <a:lstStyle>
            <a:lvl1pPr>
              <a:defRPr/>
            </a:lvl1pPr>
          </a:lstStyle>
          <a:p>
            <a:pPr>
              <a:defRPr/>
            </a:pPr>
            <a:fld id="{E5973330-F817-45EC-BF78-FCFEA4D058EF}" type="datetimeFigureOut">
              <a:rPr lang="en-US"/>
              <a:pPr>
                <a:defRPr/>
              </a:pPr>
              <a:t>12/7/2021</a:t>
            </a:fld>
            <a:endParaRPr lang="en-US"/>
          </a:p>
        </p:txBody>
      </p:sp>
      <p:sp>
        <p:nvSpPr>
          <p:cNvPr id="4" name="Footer Placeholder 4">
            <a:extLst>
              <a:ext uri="{FF2B5EF4-FFF2-40B4-BE49-F238E27FC236}">
                <a16:creationId xmlns:a16="http://schemas.microsoft.com/office/drawing/2014/main" id="{B290FD97-ABDC-433F-9499-E96B619424D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ED7929CE-443F-4136-AE05-58204B5829E7}"/>
              </a:ext>
            </a:extLst>
          </p:cNvPr>
          <p:cNvSpPr>
            <a:spLocks noGrp="1"/>
          </p:cNvSpPr>
          <p:nvPr>
            <p:ph type="sldNum" sz="quarter" idx="12"/>
          </p:nvPr>
        </p:nvSpPr>
        <p:spPr/>
        <p:txBody>
          <a:bodyPr/>
          <a:lstStyle>
            <a:lvl1pPr>
              <a:defRPr/>
            </a:lvl1pPr>
          </a:lstStyle>
          <a:p>
            <a:pPr>
              <a:defRPr/>
            </a:pPr>
            <a:fld id="{2A396994-4A01-402C-AF45-ABF09222FA94}" type="slidenum">
              <a:rPr lang="en-US" altLang="en-US"/>
              <a:pPr>
                <a:defRPr/>
              </a:pPr>
              <a:t>‹#›</a:t>
            </a:fld>
            <a:endParaRPr lang="en-US" altLang="en-US"/>
          </a:p>
        </p:txBody>
      </p:sp>
    </p:spTree>
    <p:extLst>
      <p:ext uri="{BB962C8B-B14F-4D97-AF65-F5344CB8AC3E}">
        <p14:creationId xmlns:p14="http://schemas.microsoft.com/office/powerpoint/2010/main" val="2597812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1A2C459-6AB2-4E27-B89B-EFAE28B31291}"/>
              </a:ext>
            </a:extLst>
          </p:cNvPr>
          <p:cNvSpPr>
            <a:spLocks noGrp="1"/>
          </p:cNvSpPr>
          <p:nvPr>
            <p:ph type="dt" sz="half" idx="10"/>
          </p:nvPr>
        </p:nvSpPr>
        <p:spPr/>
        <p:txBody>
          <a:bodyPr/>
          <a:lstStyle>
            <a:lvl1pPr>
              <a:defRPr/>
            </a:lvl1pPr>
          </a:lstStyle>
          <a:p>
            <a:pPr>
              <a:defRPr/>
            </a:pPr>
            <a:fld id="{375852B0-5215-4A8F-ABE5-2EAD3AA0636E}" type="datetimeFigureOut">
              <a:rPr lang="en-US"/>
              <a:pPr>
                <a:defRPr/>
              </a:pPr>
              <a:t>12/7/2021</a:t>
            </a:fld>
            <a:endParaRPr lang="en-US"/>
          </a:p>
        </p:txBody>
      </p:sp>
      <p:sp>
        <p:nvSpPr>
          <p:cNvPr id="3" name="Footer Placeholder 4">
            <a:extLst>
              <a:ext uri="{FF2B5EF4-FFF2-40B4-BE49-F238E27FC236}">
                <a16:creationId xmlns:a16="http://schemas.microsoft.com/office/drawing/2014/main" id="{0B7A4A0C-605B-41B7-9CB0-305EC5A39E9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159486B-21D4-4ABA-98BA-9AA7FE2DB21C}"/>
              </a:ext>
            </a:extLst>
          </p:cNvPr>
          <p:cNvSpPr>
            <a:spLocks noGrp="1"/>
          </p:cNvSpPr>
          <p:nvPr>
            <p:ph type="sldNum" sz="quarter" idx="12"/>
          </p:nvPr>
        </p:nvSpPr>
        <p:spPr/>
        <p:txBody>
          <a:bodyPr/>
          <a:lstStyle>
            <a:lvl1pPr>
              <a:defRPr/>
            </a:lvl1pPr>
          </a:lstStyle>
          <a:p>
            <a:pPr>
              <a:defRPr/>
            </a:pPr>
            <a:fld id="{644BA05F-8351-4447-AC2E-340A7227B2E1}" type="slidenum">
              <a:rPr lang="en-US" altLang="en-US"/>
              <a:pPr>
                <a:defRPr/>
              </a:pPr>
              <a:t>‹#›</a:t>
            </a:fld>
            <a:endParaRPr lang="en-US" altLang="en-US"/>
          </a:p>
        </p:txBody>
      </p:sp>
    </p:spTree>
    <p:extLst>
      <p:ext uri="{BB962C8B-B14F-4D97-AF65-F5344CB8AC3E}">
        <p14:creationId xmlns:p14="http://schemas.microsoft.com/office/powerpoint/2010/main" val="2448305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BDCCF15-3BA2-4F60-B015-9DA37532896A}"/>
              </a:ext>
            </a:extLst>
          </p:cNvPr>
          <p:cNvSpPr>
            <a:spLocks noGrp="1"/>
          </p:cNvSpPr>
          <p:nvPr>
            <p:ph type="dt" sz="half" idx="10"/>
          </p:nvPr>
        </p:nvSpPr>
        <p:spPr/>
        <p:txBody>
          <a:bodyPr/>
          <a:lstStyle>
            <a:lvl1pPr>
              <a:defRPr/>
            </a:lvl1pPr>
          </a:lstStyle>
          <a:p>
            <a:pPr>
              <a:defRPr/>
            </a:pPr>
            <a:fld id="{1AFC4BE0-2869-4AF6-A407-3388025D838A}" type="datetimeFigureOut">
              <a:rPr lang="en-US"/>
              <a:pPr>
                <a:defRPr/>
              </a:pPr>
              <a:t>12/7/2021</a:t>
            </a:fld>
            <a:endParaRPr lang="en-US"/>
          </a:p>
        </p:txBody>
      </p:sp>
      <p:sp>
        <p:nvSpPr>
          <p:cNvPr id="6" name="Footer Placeholder 4">
            <a:extLst>
              <a:ext uri="{FF2B5EF4-FFF2-40B4-BE49-F238E27FC236}">
                <a16:creationId xmlns:a16="http://schemas.microsoft.com/office/drawing/2014/main" id="{D8C9BC7E-8D4F-4705-8144-7A58F3E46FB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B468206-F741-49AB-BDE2-6F43B03A1391}"/>
              </a:ext>
            </a:extLst>
          </p:cNvPr>
          <p:cNvSpPr>
            <a:spLocks noGrp="1"/>
          </p:cNvSpPr>
          <p:nvPr>
            <p:ph type="sldNum" sz="quarter" idx="12"/>
          </p:nvPr>
        </p:nvSpPr>
        <p:spPr/>
        <p:txBody>
          <a:bodyPr/>
          <a:lstStyle>
            <a:lvl1pPr>
              <a:defRPr/>
            </a:lvl1pPr>
          </a:lstStyle>
          <a:p>
            <a:pPr>
              <a:defRPr/>
            </a:pPr>
            <a:fld id="{AB788C31-4D6D-45BC-81B7-EC091A9992D6}" type="slidenum">
              <a:rPr lang="en-US" altLang="en-US"/>
              <a:pPr>
                <a:defRPr/>
              </a:pPr>
              <a:t>‹#›</a:t>
            </a:fld>
            <a:endParaRPr lang="en-US" altLang="en-US"/>
          </a:p>
        </p:txBody>
      </p:sp>
    </p:spTree>
    <p:extLst>
      <p:ext uri="{BB962C8B-B14F-4D97-AF65-F5344CB8AC3E}">
        <p14:creationId xmlns:p14="http://schemas.microsoft.com/office/powerpoint/2010/main" val="2762541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D3F4DA0-F3DB-4956-812F-C500BE17F8AD}"/>
              </a:ext>
            </a:extLst>
          </p:cNvPr>
          <p:cNvSpPr>
            <a:spLocks noGrp="1"/>
          </p:cNvSpPr>
          <p:nvPr>
            <p:ph type="dt" sz="half" idx="10"/>
          </p:nvPr>
        </p:nvSpPr>
        <p:spPr/>
        <p:txBody>
          <a:bodyPr/>
          <a:lstStyle>
            <a:lvl1pPr>
              <a:defRPr/>
            </a:lvl1pPr>
          </a:lstStyle>
          <a:p>
            <a:pPr>
              <a:defRPr/>
            </a:pPr>
            <a:fld id="{DC71F045-BD83-4B31-B7CC-49A79344E570}" type="datetimeFigureOut">
              <a:rPr lang="en-US"/>
              <a:pPr>
                <a:defRPr/>
              </a:pPr>
              <a:t>12/7/2021</a:t>
            </a:fld>
            <a:endParaRPr lang="en-US"/>
          </a:p>
        </p:txBody>
      </p:sp>
      <p:sp>
        <p:nvSpPr>
          <p:cNvPr id="6" name="Footer Placeholder 4">
            <a:extLst>
              <a:ext uri="{FF2B5EF4-FFF2-40B4-BE49-F238E27FC236}">
                <a16:creationId xmlns:a16="http://schemas.microsoft.com/office/drawing/2014/main" id="{5DBD5993-DFDC-4D05-932B-7EE1037DF8E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BD0A44E-BA0F-4C5B-BD82-875BFC54DDD9}"/>
              </a:ext>
            </a:extLst>
          </p:cNvPr>
          <p:cNvSpPr>
            <a:spLocks noGrp="1"/>
          </p:cNvSpPr>
          <p:nvPr>
            <p:ph type="sldNum" sz="quarter" idx="12"/>
          </p:nvPr>
        </p:nvSpPr>
        <p:spPr/>
        <p:txBody>
          <a:bodyPr/>
          <a:lstStyle>
            <a:lvl1pPr>
              <a:defRPr/>
            </a:lvl1pPr>
          </a:lstStyle>
          <a:p>
            <a:pPr>
              <a:defRPr/>
            </a:pPr>
            <a:fld id="{9F11B5F3-8A7C-4439-A2DF-0478CED1B42E}" type="slidenum">
              <a:rPr lang="en-US" altLang="en-US"/>
              <a:pPr>
                <a:defRPr/>
              </a:pPr>
              <a:t>‹#›</a:t>
            </a:fld>
            <a:endParaRPr lang="en-US" altLang="en-US"/>
          </a:p>
        </p:txBody>
      </p:sp>
    </p:spTree>
    <p:extLst>
      <p:ext uri="{BB962C8B-B14F-4D97-AF65-F5344CB8AC3E}">
        <p14:creationId xmlns:p14="http://schemas.microsoft.com/office/powerpoint/2010/main" val="2255420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1FE1F67-DFD8-4A6A-837D-FE5986E0F7F0}"/>
              </a:ext>
            </a:extLst>
          </p:cNvPr>
          <p:cNvSpPr>
            <a:spLocks noGrp="1"/>
          </p:cNvSpPr>
          <p:nvPr>
            <p:ph type="title"/>
          </p:nvPr>
        </p:nvSpPr>
        <p:spPr bwMode="auto">
          <a:xfrm>
            <a:off x="342900" y="366713"/>
            <a:ext cx="6172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B904644-17E0-40E7-B92A-79CC59D3245A}"/>
              </a:ext>
            </a:extLst>
          </p:cNvPr>
          <p:cNvSpPr>
            <a:spLocks noGrp="1"/>
          </p:cNvSpPr>
          <p:nvPr>
            <p:ph type="body" idx="1"/>
          </p:nvPr>
        </p:nvSpPr>
        <p:spPr bwMode="auto">
          <a:xfrm>
            <a:off x="342900" y="2133600"/>
            <a:ext cx="6172200" cy="603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F0E89C1-59EE-4A7C-AC27-F58ED351BF55}"/>
              </a:ext>
            </a:extLst>
          </p:cNvPr>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DC9ADF37-9918-41E6-925F-FEEB40417581}" type="datetimeFigureOut">
              <a:rPr lang="en-US"/>
              <a:pPr>
                <a:defRPr/>
              </a:pPr>
              <a:t>12/7/2021</a:t>
            </a:fld>
            <a:endParaRPr lang="en-US"/>
          </a:p>
        </p:txBody>
      </p:sp>
      <p:sp>
        <p:nvSpPr>
          <p:cNvPr id="5" name="Footer Placeholder 4">
            <a:extLst>
              <a:ext uri="{FF2B5EF4-FFF2-40B4-BE49-F238E27FC236}">
                <a16:creationId xmlns:a16="http://schemas.microsoft.com/office/drawing/2014/main" id="{2B51D411-25EC-4FEB-B87E-104483F689A6}"/>
              </a:ext>
            </a:extLst>
          </p:cNvPr>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DF340703-DE2E-4DD7-ADB9-1EACE74DA3DE}"/>
              </a:ext>
            </a:extLst>
          </p:cNvPr>
          <p:cNvSpPr>
            <a:spLocks noGrp="1"/>
          </p:cNvSpPr>
          <p:nvPr>
            <p:ph type="sldNum" sz="quarter" idx="4"/>
          </p:nvPr>
        </p:nvSpPr>
        <p:spPr>
          <a:xfrm>
            <a:off x="4914900" y="8475663"/>
            <a:ext cx="1600200" cy="4857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54EC1D9B-21CF-436D-B35D-58307179545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hyperlink" Target="http://www.nifindia.org/" TargetMode="External"/><Relationship Id="rId7" Type="http://schemas.openxmlformats.org/officeDocument/2006/relationships/hyperlink" Target="https://forms.gle/ZNCe9BvN5oQYfXfL7" TargetMode="External"/><Relationship Id="rId2" Type="http://schemas.openxmlformats.org/officeDocument/2006/relationships/hyperlink" Target="http://www.nif.org.in/" TargetMode="External"/><Relationship Id="rId1" Type="http://schemas.openxmlformats.org/officeDocument/2006/relationships/slideLayout" Target="../slideLayouts/slideLayout1.xml"/><Relationship Id="rId6" Type="http://schemas.openxmlformats.org/officeDocument/2006/relationships/hyperlink" Target="https://maps.app.goo.gl/gp5b3Q9WFmtQ1jHn8" TargetMode="External"/><Relationship Id="rId11" Type="http://schemas.openxmlformats.org/officeDocument/2006/relationships/hyperlink" Target="https://forms.gle/NEzQBKr1Fk2fGVWz8" TargetMode="External"/><Relationship Id="rId5" Type="http://schemas.openxmlformats.org/officeDocument/2006/relationships/hyperlink" Target="http://www.sristi.org/" TargetMode="External"/><Relationship Id="rId10" Type="http://schemas.openxmlformats.org/officeDocument/2006/relationships/image" Target="../media/image3.jpeg"/><Relationship Id="rId4" Type="http://schemas.openxmlformats.org/officeDocument/2006/relationships/hyperlink" Target="http://www.pallesrujana.org/" TargetMode="Externa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mailto:rajumupparapu@yahoo.com" TargetMode="External"/><Relationship Id="rId5" Type="http://schemas.openxmlformats.org/officeDocument/2006/relationships/hyperlink" Target="mailto:president@pallesrujana.org" TargetMode="Externa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hyperlink" Target="http://www.pallesrujana.org/" TargetMode="External"/><Relationship Id="rId2" Type="http://schemas.openxmlformats.org/officeDocument/2006/relationships/hyperlink" Target="http://www.nifindia.org/" TargetMode="Externa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hyperlink" Target="mailto:president@pallesrujana.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hyperlink" Target="http://www.pallesrujana.org/"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eg"/><Relationship Id="rId3" Type="http://schemas.openxmlformats.org/officeDocument/2006/relationships/image" Target="../media/image2.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1.jpeg"/><Relationship Id="rId16" Type="http://schemas.openxmlformats.org/officeDocument/2006/relationships/image" Target="../media/image17.jpeg"/><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5" Type="http://schemas.openxmlformats.org/officeDocument/2006/relationships/image" Target="../media/image16.jpeg"/><Relationship Id="rId10" Type="http://schemas.openxmlformats.org/officeDocument/2006/relationships/image" Target="../media/image11.jpeg"/><Relationship Id="rId4" Type="http://schemas.openxmlformats.org/officeDocument/2006/relationships/image" Target="../media/image3.jpeg"/><Relationship Id="rId9" Type="http://schemas.openxmlformats.org/officeDocument/2006/relationships/image" Target="../media/image10.png"/><Relationship Id="rId1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2.png"/><Relationship Id="rId7"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5DE2FA-E8D1-42E4-AB74-B86AE471B303}"/>
              </a:ext>
            </a:extLst>
          </p:cNvPr>
          <p:cNvSpPr/>
          <p:nvPr/>
        </p:nvSpPr>
        <p:spPr>
          <a:xfrm>
            <a:off x="5638800" y="0"/>
            <a:ext cx="685800" cy="914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a:extLst>
              <a:ext uri="{FF2B5EF4-FFF2-40B4-BE49-F238E27FC236}">
                <a16:creationId xmlns:a16="http://schemas.microsoft.com/office/drawing/2014/main" id="{D3E4FFF2-86DF-4B18-B69A-618381E4FD96}"/>
              </a:ext>
            </a:extLst>
          </p:cNvPr>
          <p:cNvSpPr/>
          <p:nvPr/>
        </p:nvSpPr>
        <p:spPr>
          <a:xfrm>
            <a:off x="6400800" y="0"/>
            <a:ext cx="152400" cy="914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en-US" b="1" dirty="0">
                <a:solidFill>
                  <a:srgbClr val="00B050"/>
                </a:solidFill>
                <a:latin typeface="Cambria" pitchFamily="18" charset="0"/>
              </a:rPr>
              <a:t>September 22-24</a:t>
            </a:r>
            <a:endParaRPr lang="en-US" dirty="0"/>
          </a:p>
        </p:txBody>
      </p:sp>
      <p:sp>
        <p:nvSpPr>
          <p:cNvPr id="3076" name="Rectangle 6">
            <a:extLst>
              <a:ext uri="{FF2B5EF4-FFF2-40B4-BE49-F238E27FC236}">
                <a16:creationId xmlns:a16="http://schemas.microsoft.com/office/drawing/2014/main" id="{9945B433-60C1-42F3-B9B6-AFC8F424833D}"/>
              </a:ext>
            </a:extLst>
          </p:cNvPr>
          <p:cNvSpPr>
            <a:spLocks noChangeArrowheads="1"/>
          </p:cNvSpPr>
          <p:nvPr/>
        </p:nvSpPr>
        <p:spPr bwMode="auto">
          <a:xfrm>
            <a:off x="196850" y="152400"/>
            <a:ext cx="5318125" cy="9165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600" b="1" dirty="0">
              <a:solidFill>
                <a:srgbClr val="00B050"/>
              </a:solidFill>
              <a:latin typeface="Cambria" panose="02040503050406030204" pitchFamily="18" charset="0"/>
            </a:endParaRPr>
          </a:p>
          <a:p>
            <a:pPr algn="ctr" eaLnBrk="1" hangingPunct="1">
              <a:spcBef>
                <a:spcPct val="0"/>
              </a:spcBef>
              <a:buFontTx/>
              <a:buNone/>
            </a:pPr>
            <a:r>
              <a:rPr lang="en-US" altLang="en-US" sz="1600" b="1" dirty="0">
                <a:solidFill>
                  <a:srgbClr val="00B050"/>
                </a:solidFill>
                <a:latin typeface="Cambria" panose="02040503050406030204" pitchFamily="18" charset="0"/>
              </a:rPr>
              <a:t>39th </a:t>
            </a:r>
            <a:r>
              <a:rPr lang="en-US" altLang="en-US" sz="1600" b="1" dirty="0" err="1">
                <a:solidFill>
                  <a:srgbClr val="00B050"/>
                </a:solidFill>
                <a:latin typeface="Cambria" panose="02040503050406030204" pitchFamily="18" charset="0"/>
              </a:rPr>
              <a:t>Chinna</a:t>
            </a:r>
            <a:r>
              <a:rPr lang="en-US" altLang="en-US" sz="1600" b="1" dirty="0">
                <a:solidFill>
                  <a:srgbClr val="00B050"/>
                </a:solidFill>
                <a:latin typeface="Cambria" panose="02040503050406030204" pitchFamily="18" charset="0"/>
              </a:rPr>
              <a:t> </a:t>
            </a:r>
            <a:r>
              <a:rPr lang="en-US" altLang="en-US" sz="1600" b="1" dirty="0" err="1">
                <a:solidFill>
                  <a:srgbClr val="00B050"/>
                </a:solidFill>
                <a:latin typeface="Cambria" panose="02040503050406030204" pitchFamily="18" charset="0"/>
              </a:rPr>
              <a:t>Shodha</a:t>
            </a:r>
            <a:r>
              <a:rPr lang="en-US" altLang="en-US" sz="1600" b="1" dirty="0">
                <a:solidFill>
                  <a:srgbClr val="00B050"/>
                </a:solidFill>
                <a:latin typeface="Cambria" panose="02040503050406030204" pitchFamily="18" charset="0"/>
              </a:rPr>
              <a:t> Yatra</a:t>
            </a:r>
            <a:endParaRPr lang="en-IN" altLang="en-US" sz="1600" b="1" dirty="0">
              <a:solidFill>
                <a:srgbClr val="00B050"/>
              </a:solidFill>
              <a:latin typeface="Cambria" panose="02040503050406030204" pitchFamily="18" charset="0"/>
            </a:endParaRPr>
          </a:p>
          <a:p>
            <a:pPr algn="ctr" eaLnBrk="1" hangingPunct="1">
              <a:spcBef>
                <a:spcPct val="0"/>
              </a:spcBef>
              <a:buFontTx/>
              <a:buNone/>
            </a:pPr>
            <a:r>
              <a:rPr lang="en-US" altLang="en-US" sz="1200" b="1" dirty="0">
                <a:solidFill>
                  <a:srgbClr val="00B050"/>
                </a:solidFill>
                <a:latin typeface="Cambria" panose="02040503050406030204" pitchFamily="18" charset="0"/>
              </a:rPr>
              <a:t>by </a:t>
            </a:r>
            <a:r>
              <a:rPr lang="en-US" altLang="en-US" sz="1200" b="1" dirty="0" err="1">
                <a:solidFill>
                  <a:srgbClr val="00B050"/>
                </a:solidFill>
                <a:latin typeface="Cambria" panose="02040503050406030204" pitchFamily="18" charset="0"/>
              </a:rPr>
              <a:t>Palle</a:t>
            </a:r>
            <a:r>
              <a:rPr lang="en-US" altLang="en-US" sz="1200" b="1" dirty="0">
                <a:solidFill>
                  <a:srgbClr val="00B050"/>
                </a:solidFill>
                <a:latin typeface="Cambria" panose="02040503050406030204" pitchFamily="18" charset="0"/>
              </a:rPr>
              <a:t> </a:t>
            </a:r>
            <a:r>
              <a:rPr lang="en-US" altLang="en-US" sz="1200" b="1" dirty="0" err="1">
                <a:solidFill>
                  <a:srgbClr val="00B050"/>
                </a:solidFill>
                <a:latin typeface="Cambria" panose="02040503050406030204" pitchFamily="18" charset="0"/>
              </a:rPr>
              <a:t>Srujana</a:t>
            </a:r>
            <a:endParaRPr lang="en-US" altLang="en-US" sz="1200" b="1" dirty="0">
              <a:solidFill>
                <a:srgbClr val="00B050"/>
              </a:solidFill>
              <a:latin typeface="Cambria" panose="02040503050406030204" pitchFamily="18" charset="0"/>
            </a:endParaRPr>
          </a:p>
          <a:p>
            <a:pPr algn="ctr">
              <a:lnSpc>
                <a:spcPct val="115000"/>
              </a:lnSpc>
              <a:spcBef>
                <a:spcPts val="200"/>
              </a:spcBef>
              <a:buFont typeface="Arial" panose="020B0604020202020204" pitchFamily="34" charset="0"/>
              <a:buNone/>
            </a:pPr>
            <a:r>
              <a:rPr lang="pt-BR" altLang="en-US" sz="1400" b="1" dirty="0">
                <a:solidFill>
                  <a:srgbClr val="1F497D"/>
                </a:solidFill>
                <a:latin typeface="Cambria" panose="02040503050406030204" pitchFamily="18" charset="0"/>
                <a:ea typeface="Times New Roman" panose="02020603050405020304" pitchFamily="18" charset="0"/>
                <a:cs typeface="Mangal" panose="02040503050203030202" pitchFamily="18" charset="0"/>
              </a:rPr>
              <a:t>Tadvai to Eturu Nagaram</a:t>
            </a:r>
          </a:p>
          <a:p>
            <a:pPr algn="ctr">
              <a:lnSpc>
                <a:spcPct val="115000"/>
              </a:lnSpc>
              <a:spcBef>
                <a:spcPts val="200"/>
              </a:spcBef>
              <a:buFont typeface="Arial" panose="020B0604020202020204" pitchFamily="34" charset="0"/>
              <a:buNone/>
            </a:pPr>
            <a:r>
              <a:rPr lang="pt-BR" altLang="en-US" sz="1400" b="1" dirty="0">
                <a:solidFill>
                  <a:srgbClr val="1F497D"/>
                </a:solidFill>
                <a:latin typeface="Cambria" panose="02040503050406030204" pitchFamily="18" charset="0"/>
                <a:ea typeface="Times New Roman" panose="02020603050405020304" pitchFamily="18" charset="0"/>
                <a:cs typeface="Mangal" panose="02040503050203030202" pitchFamily="18" charset="0"/>
              </a:rPr>
              <a:t>Dist Mulugu,  Telangana</a:t>
            </a:r>
          </a:p>
          <a:p>
            <a:pPr algn="ctr">
              <a:lnSpc>
                <a:spcPct val="115000"/>
              </a:lnSpc>
              <a:spcBef>
                <a:spcPts val="200"/>
              </a:spcBef>
              <a:buFont typeface="Arial" panose="020B0604020202020204" pitchFamily="34" charset="0"/>
              <a:buNone/>
            </a:pPr>
            <a:r>
              <a:rPr lang="en-US" altLang="en-US" sz="1600" b="1" dirty="0">
                <a:solidFill>
                  <a:srgbClr val="FF0000"/>
                </a:solidFill>
                <a:ea typeface="Times New Roman" panose="02020603050405020304" pitchFamily="18" charset="0"/>
                <a:cs typeface="Mangal" panose="02040503050203030202" pitchFamily="18" charset="0"/>
              </a:rPr>
              <a:t>17 – 19 December 2021</a:t>
            </a:r>
            <a:endParaRPr lang="en-IN" altLang="en-US" sz="1600" dirty="0">
              <a:ea typeface="Times New Roman" panose="02020603050405020304" pitchFamily="18" charset="0"/>
              <a:cs typeface="Mangal" panose="02040503050203030202" pitchFamily="18" charset="0"/>
            </a:endParaRPr>
          </a:p>
          <a:p>
            <a:pPr>
              <a:spcBef>
                <a:spcPct val="0"/>
              </a:spcBef>
              <a:buFontTx/>
              <a:buNone/>
            </a:pPr>
            <a:r>
              <a:rPr lang="en-US" altLang="en-US" sz="1400" b="1" dirty="0">
                <a:ea typeface="Times New Roman" panose="02020603050405020304" pitchFamily="18" charset="0"/>
              </a:rPr>
              <a:t> </a:t>
            </a:r>
            <a:endParaRPr lang="en-US" altLang="en-US" sz="1400" b="1" dirty="0">
              <a:solidFill>
                <a:srgbClr val="00B050"/>
              </a:solidFill>
              <a:latin typeface="Cambria" panose="02040503050406030204" pitchFamily="18" charset="0"/>
              <a:ea typeface="Times New Roman" panose="02020603050405020304" pitchFamily="18" charset="0"/>
            </a:endParaRPr>
          </a:p>
          <a:p>
            <a:pPr algn="just" eaLnBrk="1" hangingPunct="1">
              <a:spcBef>
                <a:spcPct val="0"/>
              </a:spcBef>
              <a:buFontTx/>
              <a:buNone/>
            </a:pPr>
            <a:r>
              <a:rPr lang="en-GB" altLang="en-US" sz="1200" b="1" dirty="0">
                <a:solidFill>
                  <a:srgbClr val="00B050"/>
                </a:solidFill>
                <a:latin typeface="Cambria" panose="02040503050406030204" pitchFamily="18" charset="0"/>
                <a:ea typeface="Times New Roman" panose="02020603050405020304" pitchFamily="18" charset="0"/>
              </a:rPr>
              <a:t>Background</a:t>
            </a:r>
          </a:p>
          <a:p>
            <a:pPr algn="just" eaLnBrk="1" hangingPunct="1">
              <a:spcBef>
                <a:spcPct val="0"/>
              </a:spcBef>
              <a:buFontTx/>
              <a:buNone/>
            </a:pPr>
            <a:r>
              <a:rPr lang="en-GB" altLang="en-US" sz="1200" dirty="0">
                <a:solidFill>
                  <a:srgbClr val="00B050"/>
                </a:solidFill>
                <a:latin typeface="Cambria" panose="02040503050406030204" pitchFamily="18" charset="0"/>
                <a:ea typeface="Times New Roman" panose="02020603050405020304" pitchFamily="18" charset="0"/>
              </a:rPr>
              <a:t>	</a:t>
            </a:r>
            <a:r>
              <a:rPr lang="en-GB" altLang="en-US" sz="1200" dirty="0" err="1">
                <a:solidFill>
                  <a:srgbClr val="00B050"/>
                </a:solidFill>
                <a:latin typeface="Cambria" panose="02040503050406030204" pitchFamily="18" charset="0"/>
                <a:ea typeface="Times New Roman" panose="02020603050405020304" pitchFamily="18" charset="0"/>
              </a:rPr>
              <a:t>Shodha</a:t>
            </a:r>
            <a:r>
              <a:rPr lang="en-GB" altLang="en-US" sz="1200" dirty="0">
                <a:solidFill>
                  <a:srgbClr val="00B050"/>
                </a:solidFill>
                <a:latin typeface="Cambria" panose="02040503050406030204" pitchFamily="18" charset="0"/>
                <a:ea typeface="Times New Roman" panose="02020603050405020304" pitchFamily="18" charset="0"/>
              </a:rPr>
              <a:t> Yatra</a:t>
            </a:r>
            <a:r>
              <a:rPr lang="en-GB" altLang="en-US" sz="1200" dirty="0">
                <a:latin typeface="Cambria" panose="02040503050406030204" pitchFamily="18" charset="0"/>
                <a:ea typeface="Times New Roman" panose="02020603050405020304" pitchFamily="18" charset="0"/>
              </a:rPr>
              <a:t>, a journey of exploration, is a pilgrimage to the forgotten temples of Knowledge. We believe that villages and the villagers are highly knowledgeable and so to understand their expertise in “living in harmony with the ever changing nature” is the mission of  </a:t>
            </a:r>
            <a:r>
              <a:rPr lang="en-GB" altLang="en-US" sz="1200" dirty="0" err="1">
                <a:latin typeface="Cambria" panose="02040503050406030204" pitchFamily="18" charset="0"/>
                <a:ea typeface="Times New Roman" panose="02020603050405020304" pitchFamily="18" charset="0"/>
              </a:rPr>
              <a:t>Shodha</a:t>
            </a:r>
            <a:r>
              <a:rPr lang="en-GB" altLang="en-US" sz="1200" dirty="0">
                <a:latin typeface="Cambria" panose="02040503050406030204" pitchFamily="18" charset="0"/>
                <a:ea typeface="Times New Roman" panose="02020603050405020304" pitchFamily="18" charset="0"/>
              </a:rPr>
              <a:t> Yatra. </a:t>
            </a:r>
          </a:p>
          <a:p>
            <a:pPr algn="just" eaLnBrk="1" hangingPunct="1">
              <a:spcBef>
                <a:spcPct val="0"/>
              </a:spcBef>
              <a:buFontTx/>
              <a:buNone/>
            </a:pPr>
            <a:r>
              <a:rPr lang="en-GB" altLang="en-US" sz="1200" dirty="0">
                <a:latin typeface="Cambria" panose="02040503050406030204" pitchFamily="18" charset="0"/>
                <a:ea typeface="Times New Roman" panose="02020603050405020304" pitchFamily="18" charset="0"/>
              </a:rPr>
              <a:t> </a:t>
            </a:r>
            <a:endParaRPr lang="en-US" altLang="en-US" sz="1200" dirty="0">
              <a:latin typeface="Cambria" panose="02040503050406030204" pitchFamily="18" charset="0"/>
              <a:ea typeface="Times New Roman" panose="02020603050405020304" pitchFamily="18" charset="0"/>
            </a:endParaRPr>
          </a:p>
          <a:p>
            <a:pPr algn="just" eaLnBrk="1" hangingPunct="1">
              <a:spcBef>
                <a:spcPct val="0"/>
              </a:spcBef>
              <a:buFont typeface="Arial" panose="020B0604020202020204" pitchFamily="34" charset="0"/>
              <a:buNone/>
            </a:pPr>
            <a:r>
              <a:rPr lang="en-GB" altLang="en-US" sz="1200" dirty="0">
                <a:latin typeface="Cambria" panose="02040503050406030204" pitchFamily="18" charset="0"/>
                <a:ea typeface="Times New Roman" panose="02020603050405020304" pitchFamily="18" charset="0"/>
              </a:rPr>
              <a:t>The inspiration for </a:t>
            </a:r>
            <a:r>
              <a:rPr lang="en-GB" altLang="en-US" sz="1200" dirty="0" err="1">
                <a:latin typeface="Cambria" panose="02040503050406030204" pitchFamily="18" charset="0"/>
                <a:ea typeface="Times New Roman" panose="02020603050405020304" pitchFamily="18" charset="0"/>
              </a:rPr>
              <a:t>Chinna</a:t>
            </a:r>
            <a:r>
              <a:rPr lang="en-GB" altLang="en-US" sz="1200" dirty="0">
                <a:latin typeface="Cambria" panose="02040503050406030204" pitchFamily="18" charset="0"/>
                <a:ea typeface="Times New Roman" panose="02020603050405020304" pitchFamily="18" charset="0"/>
              </a:rPr>
              <a:t> </a:t>
            </a:r>
            <a:r>
              <a:rPr lang="en-GB" altLang="en-US" sz="1200" dirty="0" err="1">
                <a:latin typeface="Cambria" panose="02040503050406030204" pitchFamily="18" charset="0"/>
                <a:ea typeface="Times New Roman" panose="02020603050405020304" pitchFamily="18" charset="0"/>
              </a:rPr>
              <a:t>Shodha</a:t>
            </a:r>
            <a:r>
              <a:rPr lang="en-GB" altLang="en-US" sz="1200" dirty="0">
                <a:latin typeface="Cambria" panose="02040503050406030204" pitchFamily="18" charset="0"/>
                <a:ea typeface="Times New Roman" panose="02020603050405020304" pitchFamily="18" charset="0"/>
              </a:rPr>
              <a:t> Yatra came from National Innovation Foundation (</a:t>
            </a:r>
            <a:r>
              <a:rPr lang="en-GB" altLang="en-US" sz="1200" dirty="0">
                <a:latin typeface="Cambria" panose="02040503050406030204" pitchFamily="18" charset="0"/>
                <a:ea typeface="Times New Roman" panose="02020603050405020304" pitchFamily="18" charset="0"/>
                <a:hlinkClick r:id="rId2"/>
              </a:rPr>
              <a:t>NIF</a:t>
            </a:r>
            <a:r>
              <a:rPr lang="en-GB" altLang="en-US" sz="1200" dirty="0">
                <a:latin typeface="Cambria" panose="02040503050406030204" pitchFamily="18" charset="0"/>
                <a:ea typeface="Times New Roman" panose="02020603050405020304" pitchFamily="18" charset="0"/>
              </a:rPr>
              <a:t>). A group of participants walk for three days to interact with the nature and the people in the villages for learning, sharing and mutual exchange of knowledge. Please visit </a:t>
            </a:r>
            <a:r>
              <a:rPr lang="en-GB" altLang="en-US" sz="1200" dirty="0">
                <a:latin typeface="Cambria" panose="02040503050406030204" pitchFamily="18" charset="0"/>
                <a:ea typeface="Times New Roman" panose="02020603050405020304" pitchFamily="18" charset="0"/>
                <a:hlinkClick r:id="rId3"/>
              </a:rPr>
              <a:t>http://www.nifindia.org</a:t>
            </a:r>
            <a:r>
              <a:rPr lang="en-GB" altLang="en-US" sz="1200" dirty="0">
                <a:latin typeface="Cambria" panose="02040503050406030204" pitchFamily="18" charset="0"/>
                <a:ea typeface="Times New Roman" panose="02020603050405020304" pitchFamily="18" charset="0"/>
              </a:rPr>
              <a:t>, </a:t>
            </a:r>
            <a:r>
              <a:rPr lang="en-GB" altLang="en-US" sz="1200" dirty="0">
                <a:latin typeface="Cambria" panose="02040503050406030204" pitchFamily="18" charset="0"/>
                <a:ea typeface="Times New Roman" panose="02020603050405020304" pitchFamily="18" charset="0"/>
                <a:hlinkClick r:id="rId4"/>
              </a:rPr>
              <a:t>www.pallesrujana.org</a:t>
            </a:r>
            <a:r>
              <a:rPr lang="en-GB" altLang="en-US" sz="1200" dirty="0">
                <a:latin typeface="Cambria" panose="02040503050406030204" pitchFamily="18" charset="0"/>
                <a:ea typeface="Times New Roman" panose="02020603050405020304" pitchFamily="18" charset="0"/>
              </a:rPr>
              <a:t> and/or </a:t>
            </a:r>
            <a:r>
              <a:rPr lang="en-GB" altLang="en-US" sz="1200" dirty="0">
                <a:latin typeface="Cambria" panose="02040503050406030204" pitchFamily="18" charset="0"/>
                <a:ea typeface="Times New Roman" panose="02020603050405020304" pitchFamily="18" charset="0"/>
                <a:hlinkClick r:id="rId5"/>
              </a:rPr>
              <a:t>http://www.sristi.org</a:t>
            </a:r>
            <a:r>
              <a:rPr lang="en-GB" altLang="en-US" sz="1200" dirty="0">
                <a:latin typeface="Cambria" panose="02040503050406030204" pitchFamily="18" charset="0"/>
                <a:ea typeface="Times New Roman" panose="02020603050405020304" pitchFamily="18" charset="0"/>
              </a:rPr>
              <a:t> for more details on </a:t>
            </a:r>
            <a:r>
              <a:rPr lang="en-GB" altLang="en-US" sz="1200" dirty="0" err="1">
                <a:latin typeface="Cambria" panose="02040503050406030204" pitchFamily="18" charset="0"/>
                <a:ea typeface="Times New Roman" panose="02020603050405020304" pitchFamily="18" charset="0"/>
              </a:rPr>
              <a:t>Shodha</a:t>
            </a:r>
            <a:r>
              <a:rPr lang="en-GB" altLang="en-US" sz="1200" dirty="0">
                <a:latin typeface="Cambria" panose="02040503050406030204" pitchFamily="18" charset="0"/>
                <a:ea typeface="Times New Roman" panose="02020603050405020304" pitchFamily="18" charset="0"/>
              </a:rPr>
              <a:t> Yatra. </a:t>
            </a:r>
            <a:endParaRPr lang="en-US" altLang="en-US" sz="1200" dirty="0">
              <a:latin typeface="Cambria" panose="02040503050406030204" pitchFamily="18" charset="0"/>
              <a:ea typeface="Times New Roman" panose="02020603050405020304" pitchFamily="18" charset="0"/>
            </a:endParaRPr>
          </a:p>
          <a:p>
            <a:pPr algn="just" eaLnBrk="1" hangingPunct="1">
              <a:spcBef>
                <a:spcPct val="0"/>
              </a:spcBef>
              <a:buFontTx/>
              <a:buNone/>
            </a:pPr>
            <a:endParaRPr lang="en-US" altLang="en-US" sz="1200" dirty="0">
              <a:latin typeface="Cambria" panose="02040503050406030204" pitchFamily="18" charset="0"/>
              <a:ea typeface="Times New Roman" panose="02020603050405020304" pitchFamily="18" charset="0"/>
            </a:endParaRPr>
          </a:p>
          <a:p>
            <a:pPr algn="just" eaLnBrk="1" hangingPunct="1">
              <a:spcBef>
                <a:spcPct val="0"/>
              </a:spcBef>
              <a:buFontTx/>
              <a:buNone/>
            </a:pPr>
            <a:r>
              <a:rPr lang="en-GB" altLang="en-US" sz="1200" dirty="0" err="1">
                <a:latin typeface="Cambria" panose="02040503050406030204" pitchFamily="18" charset="0"/>
                <a:ea typeface="Times New Roman" panose="02020603050405020304" pitchFamily="18" charset="0"/>
              </a:rPr>
              <a:t>Palle</a:t>
            </a:r>
            <a:r>
              <a:rPr lang="en-GB" altLang="en-US" sz="1200" dirty="0">
                <a:latin typeface="Cambria" panose="02040503050406030204" pitchFamily="18" charset="0"/>
                <a:ea typeface="Times New Roman" panose="02020603050405020304" pitchFamily="18" charset="0"/>
              </a:rPr>
              <a:t> </a:t>
            </a:r>
            <a:r>
              <a:rPr lang="en-GB" altLang="en-US" sz="1200" dirty="0" err="1">
                <a:latin typeface="Cambria" panose="02040503050406030204" pitchFamily="18" charset="0"/>
                <a:ea typeface="Times New Roman" panose="02020603050405020304" pitchFamily="18" charset="0"/>
              </a:rPr>
              <a:t>Srujana</a:t>
            </a:r>
            <a:r>
              <a:rPr lang="en-GB" altLang="en-US" sz="1200" dirty="0">
                <a:latin typeface="Cambria" panose="02040503050406030204" pitchFamily="18" charset="0"/>
                <a:ea typeface="Times New Roman" panose="02020603050405020304" pitchFamily="18" charset="0"/>
              </a:rPr>
              <a:t>, a non-profit, non-government  and voluntary organization focused mainly on Rural Knowledge and Creativity, is the overall coordinator for the </a:t>
            </a:r>
            <a:r>
              <a:rPr lang="en-GB" altLang="en-US" sz="1200" dirty="0" err="1">
                <a:latin typeface="Cambria" panose="02040503050406030204" pitchFamily="18" charset="0"/>
                <a:ea typeface="Times New Roman" panose="02020603050405020304" pitchFamily="18" charset="0"/>
              </a:rPr>
              <a:t>Chinna</a:t>
            </a:r>
            <a:r>
              <a:rPr lang="en-GB" altLang="en-US" sz="1200" dirty="0">
                <a:latin typeface="Cambria" panose="02040503050406030204" pitchFamily="18" charset="0"/>
                <a:ea typeface="Times New Roman" panose="02020603050405020304" pitchFamily="18" charset="0"/>
              </a:rPr>
              <a:t> </a:t>
            </a:r>
            <a:r>
              <a:rPr lang="en-GB" altLang="en-US" sz="1200" dirty="0" err="1">
                <a:latin typeface="Cambria" panose="02040503050406030204" pitchFamily="18" charset="0"/>
                <a:ea typeface="Times New Roman" panose="02020603050405020304" pitchFamily="18" charset="0"/>
              </a:rPr>
              <a:t>Shodha</a:t>
            </a:r>
            <a:r>
              <a:rPr lang="en-GB" altLang="en-US" sz="1200" dirty="0">
                <a:latin typeface="Cambria" panose="02040503050406030204" pitchFamily="18" charset="0"/>
                <a:ea typeface="Times New Roman" panose="02020603050405020304" pitchFamily="18" charset="0"/>
              </a:rPr>
              <a:t> Yatras in Telangana and Andhra Pradesh. Please visit </a:t>
            </a:r>
            <a:r>
              <a:rPr lang="en-GB" altLang="en-US" sz="1200" dirty="0">
                <a:latin typeface="Cambria" panose="02040503050406030204" pitchFamily="18" charset="0"/>
                <a:ea typeface="Times New Roman" panose="02020603050405020304" pitchFamily="18" charset="0"/>
                <a:hlinkClick r:id="rId4"/>
              </a:rPr>
              <a:t>http://www.pallesrujana.org</a:t>
            </a:r>
            <a:r>
              <a:rPr lang="en-GB" altLang="en-US" sz="1200" dirty="0">
                <a:latin typeface="Cambria" panose="02040503050406030204" pitchFamily="18" charset="0"/>
                <a:ea typeface="Times New Roman" panose="02020603050405020304" pitchFamily="18" charset="0"/>
              </a:rPr>
              <a:t> for more details about the activities of </a:t>
            </a:r>
            <a:r>
              <a:rPr lang="en-GB" altLang="en-US" sz="1200" dirty="0" err="1">
                <a:latin typeface="Cambria" panose="02040503050406030204" pitchFamily="18" charset="0"/>
                <a:ea typeface="Times New Roman" panose="02020603050405020304" pitchFamily="18" charset="0"/>
              </a:rPr>
              <a:t>Palle</a:t>
            </a:r>
            <a:r>
              <a:rPr lang="en-GB" altLang="en-US" sz="1200" dirty="0">
                <a:latin typeface="Cambria" panose="02040503050406030204" pitchFamily="18" charset="0"/>
                <a:ea typeface="Times New Roman" panose="02020603050405020304" pitchFamily="18" charset="0"/>
              </a:rPr>
              <a:t> </a:t>
            </a:r>
            <a:r>
              <a:rPr lang="en-GB" altLang="en-US" sz="1200" dirty="0" err="1">
                <a:latin typeface="Cambria" panose="02040503050406030204" pitchFamily="18" charset="0"/>
                <a:ea typeface="Times New Roman" panose="02020603050405020304" pitchFamily="18" charset="0"/>
              </a:rPr>
              <a:t>Srujana</a:t>
            </a:r>
            <a:r>
              <a:rPr lang="en-GB" altLang="en-US" sz="1200" dirty="0">
                <a:latin typeface="Cambria" panose="02040503050406030204" pitchFamily="18" charset="0"/>
                <a:ea typeface="Times New Roman" panose="02020603050405020304" pitchFamily="18" charset="0"/>
              </a:rPr>
              <a:t>.</a:t>
            </a:r>
          </a:p>
          <a:p>
            <a:pPr algn="just" eaLnBrk="1" hangingPunct="1">
              <a:spcBef>
                <a:spcPct val="0"/>
              </a:spcBef>
              <a:buFontTx/>
              <a:buNone/>
            </a:pPr>
            <a:endParaRPr lang="en-GB" altLang="en-US" sz="1200" dirty="0">
              <a:latin typeface="Cambria" panose="02040503050406030204" pitchFamily="18" charset="0"/>
              <a:ea typeface="Times New Roman" panose="02020603050405020304" pitchFamily="18" charset="0"/>
            </a:endParaRPr>
          </a:p>
          <a:p>
            <a:pPr algn="ctr">
              <a:spcBef>
                <a:spcPct val="0"/>
              </a:spcBef>
              <a:buFontTx/>
              <a:buNone/>
            </a:pPr>
            <a:r>
              <a:rPr lang="en-US" altLang="en-US" sz="1400" b="1" i="1" dirty="0">
                <a:solidFill>
                  <a:srgbClr val="00B050"/>
                </a:solidFill>
                <a:latin typeface="Cambria" panose="02040503050406030204" pitchFamily="18" charset="0"/>
                <a:ea typeface="Times New Roman" panose="02020603050405020304" pitchFamily="18" charset="0"/>
              </a:rPr>
              <a:t>39th </a:t>
            </a:r>
            <a:r>
              <a:rPr lang="en-US" altLang="en-US" sz="1400" b="1" i="1" dirty="0" err="1">
                <a:solidFill>
                  <a:srgbClr val="00B050"/>
                </a:solidFill>
                <a:latin typeface="Cambria" panose="02040503050406030204" pitchFamily="18" charset="0"/>
                <a:ea typeface="Times New Roman" panose="02020603050405020304" pitchFamily="18" charset="0"/>
              </a:rPr>
              <a:t>Chinna</a:t>
            </a:r>
            <a:r>
              <a:rPr lang="en-US" altLang="en-US" sz="1400" b="1" i="1" dirty="0">
                <a:solidFill>
                  <a:srgbClr val="00B050"/>
                </a:solidFill>
                <a:latin typeface="Cambria" panose="02040503050406030204" pitchFamily="18" charset="0"/>
                <a:ea typeface="Times New Roman" panose="02020603050405020304" pitchFamily="18" charset="0"/>
              </a:rPr>
              <a:t> </a:t>
            </a:r>
            <a:r>
              <a:rPr lang="en-US" altLang="en-US" sz="1400" b="1" i="1" dirty="0" err="1">
                <a:solidFill>
                  <a:srgbClr val="00B050"/>
                </a:solidFill>
                <a:latin typeface="Cambria" panose="02040503050406030204" pitchFamily="18" charset="0"/>
                <a:ea typeface="Times New Roman" panose="02020603050405020304" pitchFamily="18" charset="0"/>
              </a:rPr>
              <a:t>Shodha</a:t>
            </a:r>
            <a:r>
              <a:rPr lang="en-US" altLang="en-US" sz="1400" b="1" i="1" dirty="0">
                <a:solidFill>
                  <a:srgbClr val="00B050"/>
                </a:solidFill>
                <a:latin typeface="Cambria" panose="02040503050406030204" pitchFamily="18" charset="0"/>
                <a:ea typeface="Times New Roman" panose="02020603050405020304" pitchFamily="18" charset="0"/>
              </a:rPr>
              <a:t> Yatra</a:t>
            </a:r>
          </a:p>
          <a:p>
            <a:pPr>
              <a:spcBef>
                <a:spcPct val="0"/>
              </a:spcBef>
              <a:buFontTx/>
              <a:buNone/>
            </a:pPr>
            <a:r>
              <a:rPr lang="en-US" altLang="en-US" sz="1200" dirty="0">
                <a:ea typeface="Times New Roman" panose="02020603050405020304" pitchFamily="18" charset="0"/>
              </a:rPr>
              <a:t> </a:t>
            </a:r>
          </a:p>
          <a:p>
            <a:pPr>
              <a:spcBef>
                <a:spcPct val="0"/>
              </a:spcBef>
              <a:buFontTx/>
              <a:buNone/>
            </a:pPr>
            <a:r>
              <a:rPr lang="en-US" altLang="en-US" sz="1200" b="1" dirty="0">
                <a:ea typeface="Times New Roman" panose="02020603050405020304" pitchFamily="18" charset="0"/>
              </a:rPr>
              <a:t>Thirty Ninth </a:t>
            </a:r>
            <a:r>
              <a:rPr lang="en-US" altLang="en-US" sz="1200" b="1" dirty="0" err="1">
                <a:ea typeface="Times New Roman" panose="02020603050405020304" pitchFamily="18" charset="0"/>
              </a:rPr>
              <a:t>Chinna</a:t>
            </a:r>
            <a:r>
              <a:rPr lang="en-US" altLang="en-US" sz="1200" b="1" dirty="0">
                <a:ea typeface="Times New Roman" panose="02020603050405020304" pitchFamily="18" charset="0"/>
              </a:rPr>
              <a:t> </a:t>
            </a:r>
            <a:r>
              <a:rPr lang="en-US" altLang="en-US" sz="1200" b="1" dirty="0" err="1">
                <a:ea typeface="Times New Roman" panose="02020603050405020304" pitchFamily="18" charset="0"/>
              </a:rPr>
              <a:t>Shodha</a:t>
            </a:r>
            <a:r>
              <a:rPr lang="en-US" altLang="en-US" sz="1200" b="1" dirty="0">
                <a:ea typeface="Times New Roman" panose="02020603050405020304" pitchFamily="18" charset="0"/>
              </a:rPr>
              <a:t> Yatra (39th CSY)</a:t>
            </a:r>
            <a:endParaRPr lang="en-US" altLang="en-US" sz="1200" dirty="0">
              <a:ea typeface="Times New Roman" panose="02020603050405020304" pitchFamily="18" charset="0"/>
            </a:endParaRPr>
          </a:p>
          <a:p>
            <a:pPr>
              <a:spcBef>
                <a:spcPct val="0"/>
              </a:spcBef>
              <a:buFontTx/>
              <a:buNone/>
            </a:pPr>
            <a:r>
              <a:rPr lang="en-US" altLang="en-US" sz="1200" b="1" dirty="0">
                <a:ea typeface="Times New Roman" panose="02020603050405020304" pitchFamily="18" charset="0"/>
              </a:rPr>
              <a:t>Date:</a:t>
            </a:r>
            <a:r>
              <a:rPr lang="en-US" altLang="en-US" sz="1200" dirty="0">
                <a:ea typeface="Times New Roman" panose="02020603050405020304" pitchFamily="18" charset="0"/>
              </a:rPr>
              <a:t>  17-19 December 2021</a:t>
            </a:r>
          </a:p>
          <a:p>
            <a:pPr>
              <a:spcBef>
                <a:spcPct val="0"/>
              </a:spcBef>
              <a:buFontTx/>
              <a:buNone/>
            </a:pPr>
            <a:r>
              <a:rPr lang="en-US" altLang="en-US" sz="1200" b="1" dirty="0">
                <a:ea typeface="Times New Roman" panose="02020603050405020304" pitchFamily="18" charset="0"/>
              </a:rPr>
              <a:t>Location</a:t>
            </a:r>
            <a:r>
              <a:rPr lang="en-US" altLang="en-US" sz="1200" dirty="0">
                <a:ea typeface="Times New Roman" panose="02020603050405020304" pitchFamily="18" charset="0"/>
              </a:rPr>
              <a:t>: </a:t>
            </a:r>
            <a:r>
              <a:rPr lang="pt-BR" altLang="en-US" sz="1200" dirty="0">
                <a:ea typeface="Times New Roman" panose="02020603050405020304" pitchFamily="18" charset="0"/>
              </a:rPr>
              <a:t>Tadvai to Eturu Nagaram, Dist Mulugu, Telangana</a:t>
            </a:r>
            <a:endParaRPr lang="en-IN" altLang="en-US" sz="1200" b="1" dirty="0">
              <a:solidFill>
                <a:srgbClr val="1F497D"/>
              </a:solidFill>
              <a:latin typeface="Cambria" panose="02040503050406030204" pitchFamily="18" charset="0"/>
              <a:ea typeface="Times New Roman" panose="02020603050405020304" pitchFamily="18" charset="0"/>
              <a:cs typeface="Mangal" panose="02040503050203030202" pitchFamily="18" charset="0"/>
            </a:endParaRPr>
          </a:p>
          <a:p>
            <a:pPr>
              <a:spcBef>
                <a:spcPct val="0"/>
              </a:spcBef>
              <a:buFontTx/>
              <a:buNone/>
            </a:pPr>
            <a:r>
              <a:rPr lang="en-US" altLang="en-US" sz="1200" b="1" dirty="0"/>
              <a:t>Starts:</a:t>
            </a:r>
            <a:r>
              <a:rPr lang="en-US" altLang="en-US" sz="1200" dirty="0"/>
              <a:t> Yatra commences at 8 AM on Friday, 17 December 2021 from </a:t>
            </a:r>
            <a:r>
              <a:rPr lang="en-US" altLang="en-US" sz="1200" dirty="0" err="1"/>
              <a:t>Tadvai</a:t>
            </a:r>
            <a:endParaRPr lang="en-US" altLang="en-US" sz="1200" dirty="0"/>
          </a:p>
          <a:p>
            <a:pPr>
              <a:spcBef>
                <a:spcPct val="0"/>
              </a:spcBef>
              <a:buFontTx/>
              <a:buNone/>
            </a:pPr>
            <a:r>
              <a:rPr lang="en-US" altLang="en-US" sz="1200" b="1" dirty="0"/>
              <a:t>Ends:</a:t>
            </a:r>
            <a:r>
              <a:rPr lang="en-US" altLang="en-US" sz="1200" dirty="0"/>
              <a:t>  At </a:t>
            </a:r>
            <a:r>
              <a:rPr lang="en-US" altLang="en-US" sz="1200" dirty="0" err="1"/>
              <a:t>Eturu</a:t>
            </a:r>
            <a:r>
              <a:rPr lang="en-US" altLang="en-US" sz="1200" dirty="0"/>
              <a:t> </a:t>
            </a:r>
            <a:r>
              <a:rPr lang="en-US" altLang="en-US" sz="1200" dirty="0" err="1"/>
              <a:t>Nagaram</a:t>
            </a:r>
            <a:r>
              <a:rPr lang="en-US" altLang="en-US" sz="1200" dirty="0"/>
              <a:t> @5 PM on Sunday, 19 December 2021.</a:t>
            </a:r>
          </a:p>
          <a:p>
            <a:pPr>
              <a:spcBef>
                <a:spcPct val="0"/>
              </a:spcBef>
              <a:buFontTx/>
              <a:buNone/>
            </a:pPr>
            <a:r>
              <a:rPr lang="en-US" altLang="en-US" sz="1200" b="1" dirty="0"/>
              <a:t>Total Distance:</a:t>
            </a:r>
            <a:r>
              <a:rPr lang="en-US" altLang="en-US" sz="1200" dirty="0"/>
              <a:t> Approximately 50 km.</a:t>
            </a:r>
          </a:p>
          <a:p>
            <a:pPr>
              <a:spcBef>
                <a:spcPct val="0"/>
              </a:spcBef>
              <a:buFontTx/>
              <a:buNone/>
            </a:pPr>
            <a:r>
              <a:rPr lang="en-US" altLang="en-US" sz="1200" b="1" dirty="0">
                <a:solidFill>
                  <a:srgbClr val="FF0000"/>
                </a:solidFill>
              </a:rPr>
              <a:t>Route map:</a:t>
            </a:r>
            <a:r>
              <a:rPr lang="en-US" altLang="en-US" sz="1200" dirty="0">
                <a:solidFill>
                  <a:srgbClr val="FF0000"/>
                </a:solidFill>
              </a:rPr>
              <a:t>  </a:t>
            </a:r>
          </a:p>
          <a:p>
            <a:pPr>
              <a:spcBef>
                <a:spcPct val="0"/>
              </a:spcBef>
              <a:buFontTx/>
              <a:buNone/>
            </a:pPr>
            <a:r>
              <a:rPr lang="en-US" sz="1200" dirty="0">
                <a:hlinkClick r:id="rId6">
                  <a:extLst>
                    <a:ext uri="{A12FA001-AC4F-418D-AE19-62706E023703}">
                      <ahyp:hlinkClr xmlns:ahyp="http://schemas.microsoft.com/office/drawing/2018/hyperlinkcolor" val="tx"/>
                    </a:ext>
                  </a:extLst>
                </a:hlinkClick>
              </a:rPr>
              <a:t>https://maps.app.goo.gl/gp5b3Q9WFmtQ1jHn8</a:t>
            </a:r>
            <a:endParaRPr lang="en-US" sz="1200" dirty="0"/>
          </a:p>
          <a:p>
            <a:pPr>
              <a:spcBef>
                <a:spcPct val="0"/>
              </a:spcBef>
              <a:buFontTx/>
              <a:buNone/>
            </a:pPr>
            <a:r>
              <a:rPr lang="en-US" altLang="en-US" sz="1200" dirty="0"/>
              <a:t> </a:t>
            </a:r>
            <a:endParaRPr lang="en-US" altLang="en-US" sz="1200" dirty="0">
              <a:latin typeface="Cambria" panose="02040503050406030204" pitchFamily="18" charset="0"/>
            </a:endParaRPr>
          </a:p>
          <a:p>
            <a:pPr eaLnBrk="1" hangingPunct="1">
              <a:spcBef>
                <a:spcPct val="0"/>
              </a:spcBef>
              <a:buFontTx/>
              <a:buNone/>
            </a:pPr>
            <a:r>
              <a:rPr lang="en-US" altLang="en-US" sz="1200" b="1" dirty="0">
                <a:solidFill>
                  <a:srgbClr val="00B050"/>
                </a:solidFill>
                <a:latin typeface="Cambria" panose="02040503050406030204" pitchFamily="18" charset="0"/>
              </a:rPr>
              <a:t>Registration:</a:t>
            </a:r>
          </a:p>
          <a:p>
            <a:pPr eaLnBrk="1" hangingPunct="1">
              <a:spcBef>
                <a:spcPct val="0"/>
              </a:spcBef>
              <a:buFontTx/>
              <a:buNone/>
            </a:pPr>
            <a:r>
              <a:rPr lang="en-US" altLang="en-US" sz="1200" dirty="0">
                <a:latin typeface="Cambria" panose="02040503050406030204" pitchFamily="18" charset="0"/>
              </a:rPr>
              <a:t>Please fill the form at the following link: </a:t>
            </a:r>
            <a:r>
              <a:rPr lang="en-US" altLang="en-US" sz="1800" dirty="0">
                <a:cs typeface="Times New Roman" panose="02020603050405020304" pitchFamily="18" charset="0"/>
              </a:rPr>
              <a:t> </a:t>
            </a:r>
            <a:r>
              <a:rPr lang="en-US" altLang="en-US" sz="900" dirty="0">
                <a:solidFill>
                  <a:srgbClr val="222222"/>
                </a:solidFill>
              </a:rPr>
              <a:t> </a:t>
            </a:r>
            <a:r>
              <a:rPr lang="en-US" altLang="en-US" sz="1100" dirty="0">
                <a:solidFill>
                  <a:srgbClr val="0000FF"/>
                </a:solidFill>
                <a:hlinkClick r:id="rId7"/>
              </a:rPr>
              <a:t>https://forms.gle/ZNCe9BvN5oQYfXfL7</a:t>
            </a:r>
            <a:r>
              <a:rPr lang="en-US" altLang="en-US" sz="300" dirty="0"/>
              <a:t> </a:t>
            </a:r>
            <a:r>
              <a:rPr lang="en-US" altLang="en-US" sz="1800" dirty="0">
                <a:solidFill>
                  <a:srgbClr val="222222"/>
                </a:solidFill>
                <a:latin typeface="Arial" panose="020B0604020202020204" pitchFamily="34" charset="0"/>
                <a:cs typeface="Times New Roman" panose="02020603050405020304" pitchFamily="18" charset="0"/>
              </a:rPr>
              <a:t> </a:t>
            </a:r>
            <a:endParaRPr lang="en-US" altLang="en-US" sz="1200" dirty="0">
              <a:latin typeface="Cambria" panose="02040503050406030204" pitchFamily="18" charset="0"/>
            </a:endParaRPr>
          </a:p>
          <a:p>
            <a:pPr eaLnBrk="1" hangingPunct="1">
              <a:spcBef>
                <a:spcPct val="0"/>
              </a:spcBef>
              <a:buFontTx/>
              <a:buNone/>
            </a:pPr>
            <a:r>
              <a:rPr lang="en-US" altLang="en-US" sz="1200" dirty="0">
                <a:latin typeface="Cambria" panose="02040503050406030204" pitchFamily="18" charset="0"/>
              </a:rPr>
              <a:t>Please note that the registration does not automatically entitle participation in this </a:t>
            </a:r>
            <a:r>
              <a:rPr lang="en-US" altLang="en-US" sz="1200" dirty="0" err="1">
                <a:latin typeface="Cambria" panose="02040503050406030204" pitchFamily="18" charset="0"/>
              </a:rPr>
              <a:t>Shodha</a:t>
            </a:r>
            <a:r>
              <a:rPr lang="en-US" altLang="en-US" sz="1200" dirty="0">
                <a:latin typeface="Cambria" panose="02040503050406030204" pitchFamily="18" charset="0"/>
              </a:rPr>
              <a:t> Yatra. You shall be intimated if and when confirmed. </a:t>
            </a:r>
          </a:p>
          <a:p>
            <a:pPr eaLnBrk="1" hangingPunct="1">
              <a:spcBef>
                <a:spcPct val="0"/>
              </a:spcBef>
              <a:buFontTx/>
              <a:buNone/>
            </a:pPr>
            <a:endParaRPr lang="en-US" altLang="en-US" sz="1200" dirty="0">
              <a:latin typeface="Cambria" panose="02040503050406030204" pitchFamily="18" charset="0"/>
            </a:endParaRPr>
          </a:p>
          <a:p>
            <a:pPr algn="ctr" eaLnBrk="1" hangingPunct="1">
              <a:spcBef>
                <a:spcPct val="0"/>
              </a:spcBef>
              <a:buFontTx/>
              <a:buNone/>
            </a:pPr>
            <a:r>
              <a:rPr lang="en-US" altLang="en-US" sz="1200" b="1" dirty="0">
                <a:solidFill>
                  <a:srgbClr val="FF0000"/>
                </a:solidFill>
                <a:latin typeface="Cambria" panose="02040503050406030204" pitchFamily="18" charset="0"/>
              </a:rPr>
              <a:t>Last date for Registration: Noon, 16 December 2021</a:t>
            </a:r>
            <a:endParaRPr lang="en-US" altLang="en-US" sz="1200" dirty="0">
              <a:solidFill>
                <a:srgbClr val="FF0000"/>
              </a:solidFill>
              <a:latin typeface="Cambria" panose="02040503050406030204" pitchFamily="18" charset="0"/>
            </a:endParaRPr>
          </a:p>
          <a:p>
            <a:pPr eaLnBrk="1" hangingPunct="1">
              <a:spcBef>
                <a:spcPct val="0"/>
              </a:spcBef>
              <a:buFontTx/>
              <a:buNone/>
            </a:pPr>
            <a:endParaRPr lang="en-US" altLang="en-US" sz="1200" dirty="0">
              <a:latin typeface="Cambria" panose="02040503050406030204" pitchFamily="18" charset="0"/>
            </a:endParaRPr>
          </a:p>
          <a:p>
            <a:pPr eaLnBrk="1" hangingPunct="1">
              <a:spcBef>
                <a:spcPct val="0"/>
              </a:spcBef>
              <a:buFontTx/>
              <a:buNone/>
            </a:pPr>
            <a:endParaRPr lang="en-US" altLang="en-US" sz="1200" dirty="0"/>
          </a:p>
        </p:txBody>
      </p:sp>
      <p:pic>
        <p:nvPicPr>
          <p:cNvPr id="3077" name="Picture 4" descr="hblogo copy1">
            <a:extLst>
              <a:ext uri="{FF2B5EF4-FFF2-40B4-BE49-F238E27FC236}">
                <a16:creationId xmlns:a16="http://schemas.microsoft.com/office/drawing/2014/main" id="{8AC060DF-491B-47A2-BF86-FE1693B5A27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65788" y="7620000"/>
            <a:ext cx="6318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2">
            <a:extLst>
              <a:ext uri="{FF2B5EF4-FFF2-40B4-BE49-F238E27FC236}">
                <a16:creationId xmlns:a16="http://schemas.microsoft.com/office/drawing/2014/main" id="{A2BD6564-4C31-40A0-ABC4-97F27ED1286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76563" t="17708" r="10938" b="69792"/>
          <a:stretch>
            <a:fillRect/>
          </a:stretch>
        </p:blipFill>
        <p:spPr bwMode="auto">
          <a:xfrm>
            <a:off x="5665788" y="8305800"/>
            <a:ext cx="63182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8">
            <a:extLst>
              <a:ext uri="{FF2B5EF4-FFF2-40B4-BE49-F238E27FC236}">
                <a16:creationId xmlns:a16="http://schemas.microsoft.com/office/drawing/2014/main" id="{D65F10E7-51BC-4B0A-835E-B5415099C9E3}"/>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497513" y="685800"/>
            <a:ext cx="12636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Rectangle 8">
            <a:extLst>
              <a:ext uri="{FF2B5EF4-FFF2-40B4-BE49-F238E27FC236}">
                <a16:creationId xmlns:a16="http://schemas.microsoft.com/office/drawing/2014/main" id="{6FEA0658-DD07-4A22-A6A6-410BDC79ECA3}"/>
              </a:ext>
            </a:extLst>
          </p:cNvPr>
          <p:cNvSpPr>
            <a:spLocks noChangeArrowheads="1"/>
          </p:cNvSpPr>
          <p:nvPr/>
        </p:nvSpPr>
        <p:spPr bwMode="auto">
          <a:xfrm>
            <a:off x="0" y="-184150"/>
            <a:ext cx="184150" cy="3683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p>
        </p:txBody>
      </p:sp>
      <p:sp>
        <p:nvSpPr>
          <p:cNvPr id="3081" name="Rectangle 9">
            <a:extLst>
              <a:ext uri="{FF2B5EF4-FFF2-40B4-BE49-F238E27FC236}">
                <a16:creationId xmlns:a16="http://schemas.microsoft.com/office/drawing/2014/main" id="{F3643698-3A46-4087-B276-3B3079F66813}"/>
              </a:ext>
            </a:extLst>
          </p:cNvPr>
          <p:cNvSpPr>
            <a:spLocks noChangeArrowheads="1"/>
          </p:cNvSpPr>
          <p:nvPr/>
        </p:nvSpPr>
        <p:spPr bwMode="auto">
          <a:xfrm>
            <a:off x="152400" y="28575"/>
            <a:ext cx="214313" cy="2476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solidFill>
                  <a:srgbClr val="222222"/>
                </a:solidFill>
              </a:rPr>
              <a:t> </a:t>
            </a:r>
            <a:endParaRPr lang="en-US" altLang="en-US" sz="1800"/>
          </a:p>
        </p:txBody>
      </p:sp>
      <p:sp>
        <p:nvSpPr>
          <p:cNvPr id="15" name="Rectangle 10">
            <a:extLst>
              <a:ext uri="{FF2B5EF4-FFF2-40B4-BE49-F238E27FC236}">
                <a16:creationId xmlns:a16="http://schemas.microsoft.com/office/drawing/2014/main" id="{9CE04EC7-C3DF-4F54-B079-16F9E048A98E}"/>
              </a:ext>
            </a:extLst>
          </p:cNvPr>
          <p:cNvSpPr>
            <a:spLocks noChangeArrowheads="1"/>
          </p:cNvSpPr>
          <p:nvPr/>
        </p:nvSpPr>
        <p:spPr bwMode="auto">
          <a:xfrm>
            <a:off x="231775" y="7612469"/>
            <a:ext cx="5359400" cy="276999"/>
          </a:xfrm>
          <a:prstGeom prst="rect">
            <a:avLst/>
          </a:prstGeom>
          <a:solidFill>
            <a:srgbClr val="FFFFFF"/>
          </a:solidFill>
          <a:ln>
            <a:noFill/>
          </a:ln>
          <a:effectLst/>
        </p:spPr>
        <p:txBody>
          <a:bodyPr wrap="square" anchor="ctr">
            <a:spAutoFit/>
          </a:bodyPr>
          <a:lstStyle/>
          <a:p>
            <a:pPr>
              <a:defRPr/>
            </a:pPr>
            <a:r>
              <a:rPr lang="en-US" sz="1200" u="sng" dirty="0">
                <a:solidFill>
                  <a:srgbClr val="0000FF"/>
                </a:solidFill>
                <a:effectLst/>
                <a:latin typeface="Calibri" panose="020F0502020204030204" pitchFamily="34" charset="0"/>
                <a:ea typeface="Times New Roman" panose="02020603050405020304" pitchFamily="18" charset="0"/>
                <a:cs typeface="Mangal" panose="02040503050203030202" pitchFamily="18" charset="0"/>
                <a:hlinkClick r:id="rId11"/>
              </a:rPr>
              <a:t>https://forms.gle/NEzQBKr1Fk2fGVWz8</a:t>
            </a:r>
            <a:endParaRPr lang="en-US" alt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5B964B8-D373-4820-92DA-D7E8AE46AC91}"/>
              </a:ext>
            </a:extLst>
          </p:cNvPr>
          <p:cNvSpPr/>
          <p:nvPr/>
        </p:nvSpPr>
        <p:spPr>
          <a:xfrm>
            <a:off x="5638800" y="0"/>
            <a:ext cx="685800" cy="914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3315" name="Picture 4" descr="hblogo copy1">
            <a:extLst>
              <a:ext uri="{FF2B5EF4-FFF2-40B4-BE49-F238E27FC236}">
                <a16:creationId xmlns:a16="http://schemas.microsoft.com/office/drawing/2014/main" id="{B32A1A47-38A8-4AFD-A2D3-6F4783B49C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5788" y="7620000"/>
            <a:ext cx="6318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2">
            <a:extLst>
              <a:ext uri="{FF2B5EF4-FFF2-40B4-BE49-F238E27FC236}">
                <a16:creationId xmlns:a16="http://schemas.microsoft.com/office/drawing/2014/main" id="{9DB16EC3-7455-43E6-B642-FCC071EE58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6563" t="17708" r="10938" b="69792"/>
          <a:stretch>
            <a:fillRect/>
          </a:stretch>
        </p:blipFill>
        <p:spPr bwMode="auto">
          <a:xfrm>
            <a:off x="5665788" y="8305800"/>
            <a:ext cx="63182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a:extLst>
              <a:ext uri="{FF2B5EF4-FFF2-40B4-BE49-F238E27FC236}">
                <a16:creationId xmlns:a16="http://schemas.microsoft.com/office/drawing/2014/main" id="{027479EF-1CE0-4B64-BB41-261EDBCC5E42}"/>
              </a:ext>
            </a:extLst>
          </p:cNvPr>
          <p:cNvSpPr/>
          <p:nvPr/>
        </p:nvSpPr>
        <p:spPr>
          <a:xfrm>
            <a:off x="6400800" y="0"/>
            <a:ext cx="152400" cy="914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3318" name="Picture 8">
            <a:extLst>
              <a:ext uri="{FF2B5EF4-FFF2-40B4-BE49-F238E27FC236}">
                <a16:creationId xmlns:a16="http://schemas.microsoft.com/office/drawing/2014/main" id="{297D4607-8712-40A9-B924-FDDDFC7A427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97513" y="685800"/>
            <a:ext cx="12636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Rectangle 39">
            <a:extLst>
              <a:ext uri="{FF2B5EF4-FFF2-40B4-BE49-F238E27FC236}">
                <a16:creationId xmlns:a16="http://schemas.microsoft.com/office/drawing/2014/main" id="{884C75F0-CA38-4549-959D-31ED4D01218E}"/>
              </a:ext>
            </a:extLst>
          </p:cNvPr>
          <p:cNvSpPr>
            <a:spLocks noChangeArrowheads="1"/>
          </p:cNvSpPr>
          <p:nvPr/>
        </p:nvSpPr>
        <p:spPr bwMode="auto">
          <a:xfrm>
            <a:off x="109538" y="161925"/>
            <a:ext cx="5486400" cy="883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GB" altLang="en-US" sz="1200" b="1" dirty="0">
                <a:solidFill>
                  <a:srgbClr val="00B050"/>
                </a:solidFill>
                <a:latin typeface="Cambria" panose="02040503050406030204" pitchFamily="18" charset="0"/>
              </a:rPr>
              <a:t>Ninth </a:t>
            </a:r>
            <a:r>
              <a:rPr lang="en-GB" altLang="en-US" sz="1200" b="1" dirty="0" err="1">
                <a:solidFill>
                  <a:srgbClr val="00B050"/>
                </a:solidFill>
                <a:latin typeface="Cambria" panose="02040503050406030204" pitchFamily="18" charset="0"/>
              </a:rPr>
              <a:t>Chinna</a:t>
            </a:r>
            <a:r>
              <a:rPr lang="en-GB" altLang="en-US" sz="1200" b="1" dirty="0">
                <a:solidFill>
                  <a:srgbClr val="00B050"/>
                </a:solidFill>
                <a:latin typeface="Cambria" panose="02040503050406030204" pitchFamily="18" charset="0"/>
              </a:rPr>
              <a:t> </a:t>
            </a:r>
            <a:r>
              <a:rPr lang="en-GB" altLang="en-US" sz="1200" b="1" dirty="0" err="1">
                <a:solidFill>
                  <a:srgbClr val="00B050"/>
                </a:solidFill>
                <a:latin typeface="Cambria" panose="02040503050406030204" pitchFamily="18" charset="0"/>
              </a:rPr>
              <a:t>Shodha</a:t>
            </a:r>
            <a:r>
              <a:rPr lang="en-GB" altLang="en-US" sz="1200" b="1" dirty="0">
                <a:solidFill>
                  <a:srgbClr val="00B050"/>
                </a:solidFill>
                <a:latin typeface="Cambria" panose="02040503050406030204" pitchFamily="18" charset="0"/>
              </a:rPr>
              <a:t> Yatra</a:t>
            </a:r>
            <a:r>
              <a:rPr lang="en-GB" altLang="en-US" sz="1200" dirty="0">
                <a:latin typeface="Cambria" panose="02040503050406030204" pitchFamily="18" charset="0"/>
              </a:rPr>
              <a:t> was held from 20-22 December 2013 from </a:t>
            </a:r>
            <a:r>
              <a:rPr lang="en-GB" altLang="en-US" sz="1200" dirty="0" err="1">
                <a:latin typeface="Cambria" panose="02040503050406030204" pitchFamily="18" charset="0"/>
              </a:rPr>
              <a:t>Nizampet</a:t>
            </a:r>
            <a:r>
              <a:rPr lang="en-GB" altLang="en-US" sz="1200" dirty="0">
                <a:latin typeface="Cambria" panose="02040503050406030204" pitchFamily="18" charset="0"/>
              </a:rPr>
              <a:t> to </a:t>
            </a:r>
            <a:r>
              <a:rPr lang="en-GB" altLang="en-US" sz="1200" dirty="0" err="1">
                <a:latin typeface="Cambria" panose="02040503050406030204" pitchFamily="18" charset="0"/>
              </a:rPr>
              <a:t>Narayanakhed</a:t>
            </a:r>
            <a:r>
              <a:rPr lang="en-GB" altLang="en-US" sz="1200" dirty="0">
                <a:latin typeface="Cambria" panose="02040503050406030204" pitchFamily="18" charset="0"/>
              </a:rPr>
              <a:t> in Medak District. 32 </a:t>
            </a:r>
            <a:r>
              <a:rPr lang="en-GB" altLang="en-US" sz="1200" dirty="0" err="1">
                <a:latin typeface="Cambria" panose="02040503050406030204" pitchFamily="18" charset="0"/>
              </a:rPr>
              <a:t>yatris</a:t>
            </a:r>
            <a:r>
              <a:rPr lang="en-GB" altLang="en-US" sz="1200" dirty="0">
                <a:latin typeface="Cambria" panose="02040503050406030204" pitchFamily="18" charset="0"/>
              </a:rPr>
              <a:t> walked 52 Kms along with  two foreign participants from Japan and South Korea. </a:t>
            </a:r>
          </a:p>
          <a:p>
            <a:pPr algn="just" eaLnBrk="1" hangingPunct="1">
              <a:spcBef>
                <a:spcPct val="0"/>
              </a:spcBef>
              <a:buFontTx/>
              <a:buNone/>
            </a:pPr>
            <a:endParaRPr lang="en-GB" altLang="en-US" sz="1200" b="1" dirty="0">
              <a:solidFill>
                <a:srgbClr val="00B050"/>
              </a:solidFill>
              <a:latin typeface="Cambria" panose="02040503050406030204" pitchFamily="18" charset="0"/>
            </a:endParaRPr>
          </a:p>
          <a:p>
            <a:pPr algn="just" eaLnBrk="1" hangingPunct="1">
              <a:spcBef>
                <a:spcPct val="0"/>
              </a:spcBef>
              <a:buFontTx/>
              <a:buNone/>
            </a:pPr>
            <a:r>
              <a:rPr lang="en-GB" altLang="en-US" sz="1200" b="1" dirty="0">
                <a:solidFill>
                  <a:srgbClr val="00B050"/>
                </a:solidFill>
                <a:latin typeface="Cambria" panose="02040503050406030204" pitchFamily="18" charset="0"/>
              </a:rPr>
              <a:t>Tenth </a:t>
            </a:r>
            <a:r>
              <a:rPr lang="en-GB" altLang="en-US" sz="1200" b="1" dirty="0" err="1">
                <a:solidFill>
                  <a:srgbClr val="00B050"/>
                </a:solidFill>
                <a:latin typeface="Cambria" panose="02040503050406030204" pitchFamily="18" charset="0"/>
              </a:rPr>
              <a:t>Chinna</a:t>
            </a:r>
            <a:r>
              <a:rPr lang="en-GB" altLang="en-US" sz="1200" b="1" dirty="0">
                <a:solidFill>
                  <a:srgbClr val="00B050"/>
                </a:solidFill>
                <a:latin typeface="Cambria" panose="02040503050406030204" pitchFamily="18" charset="0"/>
              </a:rPr>
              <a:t> </a:t>
            </a:r>
            <a:r>
              <a:rPr lang="en-GB" altLang="en-US" sz="1200" b="1" dirty="0" err="1">
                <a:solidFill>
                  <a:srgbClr val="00B050"/>
                </a:solidFill>
                <a:latin typeface="Cambria" panose="02040503050406030204" pitchFamily="18" charset="0"/>
              </a:rPr>
              <a:t>Shodha</a:t>
            </a:r>
            <a:r>
              <a:rPr lang="en-GB" altLang="en-US" sz="1200" b="1" dirty="0">
                <a:solidFill>
                  <a:srgbClr val="00B050"/>
                </a:solidFill>
                <a:latin typeface="Cambria" panose="02040503050406030204" pitchFamily="18" charset="0"/>
              </a:rPr>
              <a:t> Yatra</a:t>
            </a:r>
            <a:r>
              <a:rPr lang="en-GB" altLang="en-US" sz="1200" dirty="0">
                <a:latin typeface="Cambria" panose="02040503050406030204" pitchFamily="18" charset="0"/>
              </a:rPr>
              <a:t> was held from Feb 28-Mar 2 2014 from </a:t>
            </a:r>
            <a:r>
              <a:rPr lang="en-GB" altLang="en-US" sz="1200" dirty="0" err="1">
                <a:latin typeface="Cambria" panose="02040503050406030204" pitchFamily="18" charset="0"/>
              </a:rPr>
              <a:t>Rajapet</a:t>
            </a:r>
            <a:r>
              <a:rPr lang="en-GB" altLang="en-US" sz="1200" dirty="0">
                <a:latin typeface="Cambria" panose="02040503050406030204" pitchFamily="18" charset="0"/>
              </a:rPr>
              <a:t> to </a:t>
            </a:r>
            <a:r>
              <a:rPr lang="en-GB" altLang="en-US" sz="1200" dirty="0" err="1">
                <a:latin typeface="Cambria" panose="02040503050406030204" pitchFamily="18" charset="0"/>
              </a:rPr>
              <a:t>Aleru</a:t>
            </a:r>
            <a:r>
              <a:rPr lang="en-GB" altLang="en-US" sz="1200" dirty="0">
                <a:latin typeface="Cambria" panose="02040503050406030204" pitchFamily="18" charset="0"/>
              </a:rPr>
              <a:t> in Nalgonda District. 30 </a:t>
            </a:r>
            <a:r>
              <a:rPr lang="en-GB" altLang="en-US" sz="1200" dirty="0" err="1">
                <a:latin typeface="Cambria" panose="02040503050406030204" pitchFamily="18" charset="0"/>
              </a:rPr>
              <a:t>yatris</a:t>
            </a:r>
            <a:r>
              <a:rPr lang="en-GB" altLang="en-US" sz="1200" dirty="0">
                <a:latin typeface="Cambria" panose="02040503050406030204" pitchFamily="18" charset="0"/>
              </a:rPr>
              <a:t> participated  in the 50 km walk culminating in the residence of Innovator </a:t>
            </a:r>
            <a:r>
              <a:rPr lang="en-GB" altLang="en-US" sz="1200" dirty="0" err="1">
                <a:latin typeface="Cambria" panose="02040503050406030204" pitchFamily="18" charset="0"/>
              </a:rPr>
              <a:t>Mallesham</a:t>
            </a:r>
            <a:r>
              <a:rPr lang="en-GB" altLang="en-US" sz="1200" dirty="0">
                <a:latin typeface="Cambria" panose="02040503050406030204" pitchFamily="18" charset="0"/>
              </a:rPr>
              <a:t>. </a:t>
            </a:r>
          </a:p>
          <a:p>
            <a:pPr algn="just" eaLnBrk="1" hangingPunct="1">
              <a:spcBef>
                <a:spcPct val="0"/>
              </a:spcBef>
              <a:buFont typeface="Arial" panose="020B0604020202020204" pitchFamily="34" charset="0"/>
              <a:buNone/>
            </a:pPr>
            <a:endParaRPr lang="en-GB" altLang="en-US" sz="1200" b="1" dirty="0">
              <a:solidFill>
                <a:srgbClr val="00B050"/>
              </a:solidFill>
              <a:latin typeface="Cambria" panose="02040503050406030204" pitchFamily="18" charset="0"/>
            </a:endParaRPr>
          </a:p>
          <a:p>
            <a:pPr algn="just" eaLnBrk="1" hangingPunct="1">
              <a:spcBef>
                <a:spcPct val="0"/>
              </a:spcBef>
              <a:buFont typeface="Arial" panose="020B0604020202020204" pitchFamily="34" charset="0"/>
              <a:buNone/>
            </a:pPr>
            <a:r>
              <a:rPr lang="en-GB" altLang="en-US" sz="1200" b="1" dirty="0">
                <a:solidFill>
                  <a:srgbClr val="00B050"/>
                </a:solidFill>
                <a:latin typeface="Cambria" panose="02040503050406030204" pitchFamily="18" charset="0"/>
              </a:rPr>
              <a:t>Eleventh </a:t>
            </a:r>
            <a:r>
              <a:rPr lang="en-GB" altLang="en-US" sz="1200" b="1" dirty="0" err="1">
                <a:solidFill>
                  <a:srgbClr val="00B050"/>
                </a:solidFill>
                <a:latin typeface="Cambria" panose="02040503050406030204" pitchFamily="18" charset="0"/>
              </a:rPr>
              <a:t>Chinna</a:t>
            </a:r>
            <a:r>
              <a:rPr lang="en-GB" altLang="en-US" sz="1200" b="1" dirty="0">
                <a:solidFill>
                  <a:srgbClr val="00B050"/>
                </a:solidFill>
                <a:latin typeface="Cambria" panose="02040503050406030204" pitchFamily="18" charset="0"/>
              </a:rPr>
              <a:t> </a:t>
            </a:r>
            <a:r>
              <a:rPr lang="en-GB" altLang="en-US" sz="1200" b="1" dirty="0" err="1">
                <a:solidFill>
                  <a:srgbClr val="00B050"/>
                </a:solidFill>
                <a:latin typeface="Cambria" panose="02040503050406030204" pitchFamily="18" charset="0"/>
              </a:rPr>
              <a:t>Shodha</a:t>
            </a:r>
            <a:r>
              <a:rPr lang="en-GB" altLang="en-US" sz="1200" b="1" dirty="0">
                <a:solidFill>
                  <a:srgbClr val="00B050"/>
                </a:solidFill>
                <a:latin typeface="Cambria" panose="02040503050406030204" pitchFamily="18" charset="0"/>
              </a:rPr>
              <a:t> Yatra</a:t>
            </a:r>
            <a:r>
              <a:rPr lang="en-GB" altLang="en-US" sz="1200" dirty="0">
                <a:latin typeface="Cambria" panose="02040503050406030204" pitchFamily="18" charset="0"/>
              </a:rPr>
              <a:t> was held during May 9-11, 2014 </a:t>
            </a:r>
            <a:r>
              <a:rPr lang="en-GB" altLang="en-US" sz="1200" dirty="0" err="1">
                <a:latin typeface="Cambria" panose="02040503050406030204" pitchFamily="18" charset="0"/>
              </a:rPr>
              <a:t>Atmakur</a:t>
            </a:r>
            <a:r>
              <a:rPr lang="en-GB" altLang="en-US" sz="1200" dirty="0">
                <a:latin typeface="Cambria" panose="02040503050406030204" pitchFamily="18" charset="0"/>
              </a:rPr>
              <a:t> to </a:t>
            </a:r>
            <a:r>
              <a:rPr lang="en-GB" altLang="en-US" sz="1200" dirty="0" err="1">
                <a:latin typeface="Cambria" panose="02040503050406030204" pitchFamily="18" charset="0"/>
              </a:rPr>
              <a:t>Kapileshwaram</a:t>
            </a:r>
            <a:r>
              <a:rPr lang="en-GB" altLang="en-US" sz="1200" dirty="0">
                <a:latin typeface="Cambria" panose="02040503050406030204" pitchFamily="18" charset="0"/>
              </a:rPr>
              <a:t>,  Kurnool District, About 20 </a:t>
            </a:r>
            <a:r>
              <a:rPr lang="en-GB" altLang="en-US" sz="1200" dirty="0" err="1">
                <a:latin typeface="Cambria" panose="02040503050406030204" pitchFamily="18" charset="0"/>
              </a:rPr>
              <a:t>yatris</a:t>
            </a:r>
            <a:r>
              <a:rPr lang="en-GB" altLang="en-US" sz="1200" dirty="0">
                <a:latin typeface="Cambria" panose="02040503050406030204" pitchFamily="18" charset="0"/>
              </a:rPr>
              <a:t> participated  in the 50 km walk. For the first time, we’ve found innovators in the yatra. </a:t>
            </a:r>
          </a:p>
          <a:p>
            <a:pPr>
              <a:spcBef>
                <a:spcPct val="0"/>
              </a:spcBef>
              <a:buFontTx/>
              <a:buNone/>
            </a:pPr>
            <a:endParaRPr lang="en-GB" altLang="en-US" sz="1200" b="1" dirty="0">
              <a:solidFill>
                <a:srgbClr val="00B050"/>
              </a:solidFill>
              <a:latin typeface="Cambria" panose="02040503050406030204" pitchFamily="18" charset="0"/>
            </a:endParaRPr>
          </a:p>
          <a:p>
            <a:pPr>
              <a:spcBef>
                <a:spcPct val="0"/>
              </a:spcBef>
              <a:buFontTx/>
              <a:buNone/>
            </a:pPr>
            <a:r>
              <a:rPr lang="en-GB" altLang="en-US" sz="1200" b="1" dirty="0" err="1">
                <a:solidFill>
                  <a:srgbClr val="00B050"/>
                </a:solidFill>
                <a:latin typeface="Cambria" panose="02040503050406030204" pitchFamily="18" charset="0"/>
              </a:rPr>
              <a:t>Twelth</a:t>
            </a:r>
            <a:r>
              <a:rPr lang="en-GB" altLang="en-US" sz="1200" b="1" dirty="0">
                <a:solidFill>
                  <a:srgbClr val="00B050"/>
                </a:solidFill>
                <a:latin typeface="Cambria" panose="02040503050406030204" pitchFamily="18" charset="0"/>
              </a:rPr>
              <a:t> </a:t>
            </a:r>
            <a:r>
              <a:rPr lang="en-GB" altLang="en-US" sz="1200" b="1" dirty="0" err="1">
                <a:solidFill>
                  <a:srgbClr val="00B050"/>
                </a:solidFill>
                <a:latin typeface="Cambria" panose="02040503050406030204" pitchFamily="18" charset="0"/>
              </a:rPr>
              <a:t>Chinna</a:t>
            </a:r>
            <a:r>
              <a:rPr lang="en-GB" altLang="en-US" sz="1200" b="1" dirty="0">
                <a:solidFill>
                  <a:srgbClr val="00B050"/>
                </a:solidFill>
                <a:latin typeface="Cambria" panose="02040503050406030204" pitchFamily="18" charset="0"/>
              </a:rPr>
              <a:t> </a:t>
            </a:r>
            <a:r>
              <a:rPr lang="en-GB" altLang="en-US" sz="1200" b="1" dirty="0" err="1">
                <a:solidFill>
                  <a:srgbClr val="00B050"/>
                </a:solidFill>
                <a:latin typeface="Cambria" panose="02040503050406030204" pitchFamily="18" charset="0"/>
              </a:rPr>
              <a:t>Shodha</a:t>
            </a:r>
            <a:r>
              <a:rPr lang="en-GB" altLang="en-US" sz="1200" b="1" dirty="0">
                <a:solidFill>
                  <a:srgbClr val="00B050"/>
                </a:solidFill>
                <a:latin typeface="Cambria" panose="02040503050406030204" pitchFamily="18" charset="0"/>
              </a:rPr>
              <a:t> yatra </a:t>
            </a:r>
            <a:r>
              <a:rPr lang="en-GB" altLang="en-US" sz="1200" dirty="0">
                <a:latin typeface="Cambria" panose="02040503050406030204" pitchFamily="18" charset="0"/>
              </a:rPr>
              <a:t>was conducted in District </a:t>
            </a:r>
            <a:r>
              <a:rPr lang="en-GB" altLang="en-US" sz="1200" dirty="0" err="1">
                <a:latin typeface="Cambria" panose="02040503050406030204" pitchFamily="18" charset="0"/>
              </a:rPr>
              <a:t>Rangareddy</a:t>
            </a:r>
            <a:r>
              <a:rPr lang="en-GB" altLang="en-US" sz="1200" dirty="0">
                <a:latin typeface="Cambria" panose="02040503050406030204" pitchFamily="18" charset="0"/>
              </a:rPr>
              <a:t> from </a:t>
            </a:r>
            <a:r>
              <a:rPr lang="en-GB" altLang="en-US" sz="1200" dirty="0" err="1">
                <a:latin typeface="Cambria" panose="02040503050406030204" pitchFamily="18" charset="0"/>
              </a:rPr>
              <a:t>Ibrahimpatnam</a:t>
            </a:r>
            <a:r>
              <a:rPr lang="en-GB" altLang="en-US" sz="1200" dirty="0">
                <a:latin typeface="Cambria" panose="02040503050406030204" pitchFamily="18" charset="0"/>
              </a:rPr>
              <a:t> to Mall during 20-22 June 2014. 18 </a:t>
            </a:r>
            <a:r>
              <a:rPr lang="en-GB" altLang="en-US" sz="1200" dirty="0" err="1">
                <a:latin typeface="Cambria" panose="02040503050406030204" pitchFamily="18" charset="0"/>
              </a:rPr>
              <a:t>Yatris</a:t>
            </a:r>
            <a:r>
              <a:rPr lang="en-GB" altLang="en-US" sz="1200" dirty="0">
                <a:latin typeface="Cambria" panose="02040503050406030204" pitchFamily="18" charset="0"/>
              </a:rPr>
              <a:t> from various parts of India and one from US participated. Innovations such as Solar sprayer and coconut climber were demonstrated live by the volunteers. The distance covered was 52 Kms and the area was very scenic with hills, lot of greenery, and valleys. </a:t>
            </a:r>
          </a:p>
          <a:p>
            <a:pPr>
              <a:spcBef>
                <a:spcPct val="0"/>
              </a:spcBef>
              <a:buFontTx/>
              <a:buNone/>
            </a:pPr>
            <a:endParaRPr lang="en-GB" altLang="en-US" sz="1200" b="1" dirty="0">
              <a:solidFill>
                <a:srgbClr val="00B050"/>
              </a:solidFill>
              <a:latin typeface="Cambria" panose="02040503050406030204" pitchFamily="18" charset="0"/>
            </a:endParaRPr>
          </a:p>
          <a:p>
            <a:pPr>
              <a:spcBef>
                <a:spcPct val="0"/>
              </a:spcBef>
              <a:buFontTx/>
              <a:buNone/>
            </a:pPr>
            <a:r>
              <a:rPr lang="en-GB" altLang="en-US" sz="1200" b="1" dirty="0">
                <a:solidFill>
                  <a:srgbClr val="00B050"/>
                </a:solidFill>
                <a:latin typeface="Cambria" panose="02040503050406030204" pitchFamily="18" charset="0"/>
              </a:rPr>
              <a:t>Thirteenth </a:t>
            </a:r>
            <a:r>
              <a:rPr lang="en-GB" altLang="en-US" sz="1200" b="1" dirty="0" err="1">
                <a:solidFill>
                  <a:srgbClr val="00B050"/>
                </a:solidFill>
                <a:latin typeface="Cambria" panose="02040503050406030204" pitchFamily="18" charset="0"/>
              </a:rPr>
              <a:t>Chinna</a:t>
            </a:r>
            <a:r>
              <a:rPr lang="en-GB" altLang="en-US" sz="1200" b="1" dirty="0">
                <a:solidFill>
                  <a:srgbClr val="00B050"/>
                </a:solidFill>
                <a:latin typeface="Cambria" panose="02040503050406030204" pitchFamily="18" charset="0"/>
              </a:rPr>
              <a:t> </a:t>
            </a:r>
            <a:r>
              <a:rPr lang="en-GB" altLang="en-US" sz="1200" b="1" dirty="0" err="1">
                <a:solidFill>
                  <a:srgbClr val="00B050"/>
                </a:solidFill>
                <a:latin typeface="Cambria" panose="02040503050406030204" pitchFamily="18" charset="0"/>
              </a:rPr>
              <a:t>Shodha</a:t>
            </a:r>
            <a:r>
              <a:rPr lang="en-GB" altLang="en-US" sz="1200" b="1" dirty="0">
                <a:solidFill>
                  <a:srgbClr val="00B050"/>
                </a:solidFill>
                <a:latin typeface="Cambria" panose="02040503050406030204" pitchFamily="18" charset="0"/>
              </a:rPr>
              <a:t> yatra  </a:t>
            </a:r>
            <a:r>
              <a:rPr lang="en-GB" altLang="en-US" sz="1200" dirty="0">
                <a:latin typeface="Cambria" panose="02040503050406030204" pitchFamily="18" charset="0"/>
              </a:rPr>
              <a:t>had seen a lot of rain and </a:t>
            </a:r>
            <a:r>
              <a:rPr lang="en-GB" altLang="en-US" sz="1200" dirty="0" err="1">
                <a:latin typeface="Cambria" panose="02040503050406030204" pitchFamily="18" charset="0"/>
              </a:rPr>
              <a:t>yatris</a:t>
            </a:r>
            <a:r>
              <a:rPr lang="en-GB" altLang="en-US" sz="1200" dirty="0">
                <a:latin typeface="Cambria" panose="02040503050406030204" pitchFamily="18" charset="0"/>
              </a:rPr>
              <a:t> enjoyed walking in the rain for almost 4-5 hours at a stretch. The scenic Nizamabad district area from </a:t>
            </a:r>
            <a:r>
              <a:rPr lang="en-GB" altLang="en-US" sz="1200" dirty="0" err="1">
                <a:latin typeface="Cambria" panose="02040503050406030204" pitchFamily="18" charset="0"/>
              </a:rPr>
              <a:t>Varni</a:t>
            </a:r>
            <a:r>
              <a:rPr lang="en-GB" altLang="en-US" sz="1200" dirty="0">
                <a:latin typeface="Cambria" panose="02040503050406030204" pitchFamily="18" charset="0"/>
              </a:rPr>
              <a:t> to </a:t>
            </a:r>
            <a:r>
              <a:rPr lang="en-GB" altLang="en-US" sz="1200" dirty="0" err="1">
                <a:latin typeface="Cambria" panose="02040503050406030204" pitchFamily="18" charset="0"/>
              </a:rPr>
              <a:t>Tadakapally</a:t>
            </a:r>
            <a:r>
              <a:rPr lang="en-GB" altLang="en-US" sz="1200" dirty="0">
                <a:latin typeface="Cambria" panose="02040503050406030204" pitchFamily="18" charset="0"/>
              </a:rPr>
              <a:t>  enthralled the participants with hidden treasures of knowledge and amazing people. It was conducted during 5-7 September 2014.  25 </a:t>
            </a:r>
            <a:r>
              <a:rPr lang="en-GB" altLang="en-US" sz="1200" dirty="0" err="1">
                <a:latin typeface="Cambria" panose="02040503050406030204" pitchFamily="18" charset="0"/>
              </a:rPr>
              <a:t>yatris</a:t>
            </a:r>
            <a:r>
              <a:rPr lang="en-GB" altLang="en-US" sz="1200" dirty="0">
                <a:latin typeface="Cambria" panose="02040503050406030204" pitchFamily="18" charset="0"/>
              </a:rPr>
              <a:t> including two from US participated. </a:t>
            </a:r>
            <a:endParaRPr lang="en-US" altLang="en-US" sz="1200" dirty="0">
              <a:latin typeface="Cambria" panose="02040503050406030204" pitchFamily="18" charset="0"/>
            </a:endParaRPr>
          </a:p>
          <a:p>
            <a:pPr algn="just" eaLnBrk="1" hangingPunct="1">
              <a:spcBef>
                <a:spcPct val="0"/>
              </a:spcBef>
              <a:buFontTx/>
              <a:buNone/>
            </a:pPr>
            <a:endParaRPr lang="en-GB" altLang="en-US" sz="1600" b="1" dirty="0">
              <a:solidFill>
                <a:srgbClr val="00B050"/>
              </a:solidFill>
              <a:latin typeface="Cambria" panose="02040503050406030204" pitchFamily="18" charset="0"/>
            </a:endParaRPr>
          </a:p>
          <a:p>
            <a:pPr algn="just" eaLnBrk="1" hangingPunct="1">
              <a:spcBef>
                <a:spcPct val="0"/>
              </a:spcBef>
              <a:buFontTx/>
              <a:buNone/>
            </a:pPr>
            <a:r>
              <a:rPr lang="en-US" altLang="en-US" sz="1200" b="1" dirty="0">
                <a:solidFill>
                  <a:srgbClr val="00B050"/>
                </a:solidFill>
                <a:latin typeface="Cambria" panose="02040503050406030204" pitchFamily="18" charset="0"/>
              </a:rPr>
              <a:t>Fourteenth </a:t>
            </a:r>
            <a:r>
              <a:rPr lang="en-US" altLang="en-US" sz="1200" b="1" dirty="0" err="1">
                <a:solidFill>
                  <a:srgbClr val="00B050"/>
                </a:solidFill>
                <a:latin typeface="Cambria" panose="02040503050406030204" pitchFamily="18" charset="0"/>
              </a:rPr>
              <a:t>Chinna</a:t>
            </a:r>
            <a:r>
              <a:rPr lang="en-US" altLang="en-US" sz="1200" b="1" dirty="0">
                <a:solidFill>
                  <a:srgbClr val="00B050"/>
                </a:solidFill>
                <a:latin typeface="Cambria" panose="02040503050406030204" pitchFamily="18" charset="0"/>
              </a:rPr>
              <a:t> </a:t>
            </a:r>
            <a:r>
              <a:rPr lang="en-US" altLang="en-US" sz="1200" b="1" dirty="0" err="1">
                <a:solidFill>
                  <a:srgbClr val="00B050"/>
                </a:solidFill>
                <a:latin typeface="Cambria" panose="02040503050406030204" pitchFamily="18" charset="0"/>
              </a:rPr>
              <a:t>Shodha</a:t>
            </a:r>
            <a:r>
              <a:rPr lang="en-US" altLang="en-US" sz="1200" b="1" dirty="0">
                <a:solidFill>
                  <a:srgbClr val="00B050"/>
                </a:solidFill>
                <a:latin typeface="Cambria" panose="02040503050406030204" pitchFamily="18" charset="0"/>
              </a:rPr>
              <a:t> Yatra </a:t>
            </a:r>
            <a:r>
              <a:rPr lang="en-US" altLang="en-US" sz="1200" dirty="0">
                <a:latin typeface="Cambria" panose="02040503050406030204" pitchFamily="18" charset="0"/>
              </a:rPr>
              <a:t>- 24 participants went through an exciting route from </a:t>
            </a:r>
            <a:r>
              <a:rPr lang="en-US" altLang="en-US" sz="1200" dirty="0" err="1">
                <a:latin typeface="Cambria" panose="02040503050406030204" pitchFamily="18" charset="0"/>
              </a:rPr>
              <a:t>Ulavapalla</a:t>
            </a:r>
            <a:r>
              <a:rPr lang="en-US" altLang="en-US" sz="1200" dirty="0">
                <a:latin typeface="Cambria" panose="02040503050406030204" pitchFamily="18" charset="0"/>
              </a:rPr>
              <a:t> to </a:t>
            </a:r>
            <a:r>
              <a:rPr lang="en-US" altLang="en-US" sz="1200" dirty="0" err="1">
                <a:latin typeface="Cambria" panose="02040503050406030204" pitchFamily="18" charset="0"/>
              </a:rPr>
              <a:t>Racharlapadu</a:t>
            </a:r>
            <a:r>
              <a:rPr lang="en-US" altLang="en-US" sz="1200" dirty="0">
                <a:latin typeface="Cambria" panose="02040503050406030204" pitchFamily="18" charset="0"/>
              </a:rPr>
              <a:t> in Nellore </a:t>
            </a:r>
            <a:r>
              <a:rPr lang="en-US" altLang="en-US" sz="1200" dirty="0" err="1">
                <a:latin typeface="Cambria" panose="02040503050406030204" pitchFamily="18" charset="0"/>
              </a:rPr>
              <a:t>Dist</a:t>
            </a:r>
            <a:r>
              <a:rPr lang="en-US" altLang="en-US" sz="1200" dirty="0">
                <a:latin typeface="Cambria" panose="02040503050406030204" pitchFamily="18" charset="0"/>
              </a:rPr>
              <a:t> from 26-28 December. </a:t>
            </a:r>
            <a:r>
              <a:rPr lang="en-US" altLang="en-US" sz="1200" dirty="0" err="1">
                <a:latin typeface="Cambria" panose="02040503050406030204" pitchFamily="18" charset="0"/>
              </a:rPr>
              <a:t>Shodha</a:t>
            </a:r>
            <a:r>
              <a:rPr lang="en-US" altLang="en-US" sz="1200" dirty="0">
                <a:latin typeface="Cambria" panose="02040503050406030204" pitchFamily="18" charset="0"/>
              </a:rPr>
              <a:t> yatries had the privilege of seeing the process of salt making from ocean water. They visited astonishing "Child Ashram" on the last day and were moved by the pioneering work done for the rejected children of the society. In all the walk was 55 Kms long. </a:t>
            </a:r>
          </a:p>
          <a:p>
            <a:pPr algn="just" eaLnBrk="1" hangingPunct="1">
              <a:spcBef>
                <a:spcPct val="0"/>
              </a:spcBef>
              <a:buFontTx/>
              <a:buNone/>
            </a:pPr>
            <a:endParaRPr lang="en-US" altLang="en-US" sz="1200" dirty="0">
              <a:latin typeface="Cambria" panose="02040503050406030204" pitchFamily="18" charset="0"/>
            </a:endParaRPr>
          </a:p>
          <a:p>
            <a:pPr algn="just" eaLnBrk="1" hangingPunct="1">
              <a:spcBef>
                <a:spcPct val="0"/>
              </a:spcBef>
              <a:buFontTx/>
              <a:buNone/>
            </a:pPr>
            <a:r>
              <a:rPr lang="en-US" altLang="en-US" sz="1200" b="1" dirty="0">
                <a:solidFill>
                  <a:srgbClr val="00B050"/>
                </a:solidFill>
                <a:latin typeface="Cambria" panose="02040503050406030204" pitchFamily="18" charset="0"/>
              </a:rPr>
              <a:t>Fifteenth </a:t>
            </a:r>
            <a:r>
              <a:rPr lang="en-US" altLang="en-US" sz="1200" b="1" dirty="0" err="1">
                <a:solidFill>
                  <a:srgbClr val="00B050"/>
                </a:solidFill>
                <a:latin typeface="Cambria" panose="02040503050406030204" pitchFamily="18" charset="0"/>
              </a:rPr>
              <a:t>Chinna</a:t>
            </a:r>
            <a:r>
              <a:rPr lang="en-US" altLang="en-US" sz="1200" b="1" dirty="0">
                <a:solidFill>
                  <a:srgbClr val="00B050"/>
                </a:solidFill>
                <a:latin typeface="Cambria" panose="02040503050406030204" pitchFamily="18" charset="0"/>
              </a:rPr>
              <a:t> </a:t>
            </a:r>
            <a:r>
              <a:rPr lang="en-US" altLang="en-US" sz="1200" b="1" dirty="0" err="1">
                <a:solidFill>
                  <a:srgbClr val="00B050"/>
                </a:solidFill>
                <a:latin typeface="Cambria" panose="02040503050406030204" pitchFamily="18" charset="0"/>
              </a:rPr>
              <a:t>Shodha</a:t>
            </a:r>
            <a:r>
              <a:rPr lang="en-US" altLang="en-US" sz="1200" b="1" dirty="0">
                <a:solidFill>
                  <a:srgbClr val="00B050"/>
                </a:solidFill>
                <a:latin typeface="Cambria" panose="02040503050406030204" pitchFamily="18" charset="0"/>
              </a:rPr>
              <a:t> yatra </a:t>
            </a:r>
            <a:r>
              <a:rPr lang="en-US" altLang="en-US" sz="1200" dirty="0">
                <a:latin typeface="Cambria" panose="02040503050406030204" pitchFamily="18" charset="0"/>
              </a:rPr>
              <a:t>was conducted from </a:t>
            </a:r>
            <a:r>
              <a:rPr lang="en-US" altLang="en-US" sz="1200" dirty="0" err="1">
                <a:latin typeface="Cambria" panose="02040503050406030204" pitchFamily="18" charset="0"/>
              </a:rPr>
              <a:t>Parvathipuram</a:t>
            </a:r>
            <a:r>
              <a:rPr lang="en-US" altLang="en-US" sz="1200" dirty="0">
                <a:latin typeface="Cambria" panose="02040503050406030204" pitchFamily="18" charset="0"/>
              </a:rPr>
              <a:t> to </a:t>
            </a:r>
            <a:r>
              <a:rPr lang="en-US" altLang="en-US" sz="1200" dirty="0" err="1">
                <a:latin typeface="Cambria" panose="02040503050406030204" pitchFamily="18" charset="0"/>
              </a:rPr>
              <a:t>Sambara</a:t>
            </a:r>
            <a:r>
              <a:rPr lang="en-US" altLang="en-US" sz="1200" dirty="0">
                <a:latin typeface="Cambria" panose="02040503050406030204" pitchFamily="18" charset="0"/>
              </a:rPr>
              <a:t> during December 26-28, 2015 in </a:t>
            </a:r>
            <a:r>
              <a:rPr lang="en-US" altLang="en-US" sz="1200" dirty="0" err="1">
                <a:latin typeface="Cambria" panose="02040503050406030204" pitchFamily="18" charset="0"/>
              </a:rPr>
              <a:t>Dist</a:t>
            </a:r>
            <a:r>
              <a:rPr lang="en-US" altLang="en-US" sz="1200" dirty="0">
                <a:latin typeface="Cambria" panose="02040503050406030204" pitchFamily="18" charset="0"/>
              </a:rPr>
              <a:t> Vizianagaram. 24 participants walked 52 Kms and interacted with the people of that region. </a:t>
            </a:r>
          </a:p>
          <a:p>
            <a:pPr algn="just" eaLnBrk="1" hangingPunct="1">
              <a:spcBef>
                <a:spcPct val="0"/>
              </a:spcBef>
              <a:buFontTx/>
              <a:buNone/>
            </a:pPr>
            <a:endParaRPr lang="en-US" altLang="en-US" sz="1200" dirty="0">
              <a:latin typeface="Cambria" panose="02040503050406030204" pitchFamily="18" charset="0"/>
            </a:endParaRPr>
          </a:p>
          <a:p>
            <a:pPr>
              <a:spcBef>
                <a:spcPct val="0"/>
              </a:spcBef>
              <a:buFontTx/>
              <a:buNone/>
            </a:pPr>
            <a:r>
              <a:rPr lang="en-US" altLang="en-US" sz="1200" b="1" dirty="0">
                <a:solidFill>
                  <a:srgbClr val="00B050"/>
                </a:solidFill>
                <a:latin typeface="Cambria" panose="02040503050406030204" pitchFamily="18" charset="0"/>
              </a:rPr>
              <a:t>Sixteenth </a:t>
            </a:r>
            <a:r>
              <a:rPr lang="en-US" altLang="en-US" sz="1200" b="1" dirty="0" err="1">
                <a:solidFill>
                  <a:srgbClr val="00B050"/>
                </a:solidFill>
                <a:latin typeface="Cambria" panose="02040503050406030204" pitchFamily="18" charset="0"/>
              </a:rPr>
              <a:t>Chinna</a:t>
            </a:r>
            <a:r>
              <a:rPr lang="en-US" altLang="en-US" sz="1200" b="1" dirty="0">
                <a:solidFill>
                  <a:srgbClr val="00B050"/>
                </a:solidFill>
                <a:latin typeface="Cambria" panose="02040503050406030204" pitchFamily="18" charset="0"/>
              </a:rPr>
              <a:t> </a:t>
            </a:r>
            <a:r>
              <a:rPr lang="en-US" altLang="en-US" sz="1200" b="1" dirty="0" err="1">
                <a:solidFill>
                  <a:srgbClr val="00B050"/>
                </a:solidFill>
                <a:latin typeface="Cambria" panose="02040503050406030204" pitchFamily="18" charset="0"/>
              </a:rPr>
              <a:t>Shodha</a:t>
            </a:r>
            <a:r>
              <a:rPr lang="en-US" altLang="en-US" sz="1200" b="1" dirty="0">
                <a:solidFill>
                  <a:srgbClr val="00B050"/>
                </a:solidFill>
                <a:latin typeface="Cambria" panose="02040503050406030204" pitchFamily="18" charset="0"/>
              </a:rPr>
              <a:t> Yatra </a:t>
            </a:r>
            <a:r>
              <a:rPr lang="en-US" altLang="en-US" sz="1200" dirty="0"/>
              <a:t>was conducted from </a:t>
            </a:r>
            <a:r>
              <a:rPr lang="en-US" altLang="en-US" sz="1200" dirty="0" err="1"/>
              <a:t>Sunnampadu</a:t>
            </a:r>
            <a:r>
              <a:rPr lang="en-US" altLang="en-US" sz="1200" dirty="0"/>
              <a:t> to </a:t>
            </a:r>
            <a:r>
              <a:rPr lang="en-US" altLang="en-US" sz="1200" dirty="0" err="1"/>
              <a:t>Ramanayya</a:t>
            </a:r>
            <a:r>
              <a:rPr lang="en-US" altLang="en-US" sz="1200" dirty="0"/>
              <a:t> </a:t>
            </a:r>
            <a:r>
              <a:rPr lang="en-US" altLang="en-US" sz="1200" dirty="0" err="1"/>
              <a:t>peta</a:t>
            </a:r>
            <a:r>
              <a:rPr lang="en-US" altLang="en-US" sz="1200" dirty="0"/>
              <a:t> in East Godavari Dist.  The area was scenic and nature was in great display. 36 participants interacted with people from 12 villages during the three day walk from 25 to 27 September 2015. The area and the people offered immense knowledge to the </a:t>
            </a:r>
            <a:r>
              <a:rPr lang="en-US" altLang="en-US" sz="1200" dirty="0" err="1"/>
              <a:t>shodha</a:t>
            </a:r>
            <a:r>
              <a:rPr lang="en-US" altLang="en-US" sz="1200" dirty="0"/>
              <a:t> </a:t>
            </a:r>
            <a:r>
              <a:rPr lang="en-US" altLang="en-US" sz="1200" dirty="0" err="1"/>
              <a:t>yatris</a:t>
            </a:r>
            <a:r>
              <a:rPr lang="en-US" altLang="en-US" sz="1200" dirty="0"/>
              <a:t> during the walk of over 55 kilometers. </a:t>
            </a:r>
            <a:br>
              <a:rPr lang="en-US" altLang="en-US" sz="1200" dirty="0"/>
            </a:br>
            <a:endParaRPr lang="en-US" altLang="en-US" sz="1200" dirty="0"/>
          </a:p>
          <a:p>
            <a:pPr algn="just" eaLnBrk="1" hangingPunct="1">
              <a:spcBef>
                <a:spcPct val="0"/>
              </a:spcBef>
              <a:buFontTx/>
              <a:buNone/>
            </a:pPr>
            <a:r>
              <a:rPr lang="en-US" altLang="en-US" sz="1200" b="1" dirty="0">
                <a:solidFill>
                  <a:srgbClr val="00B050"/>
                </a:solidFill>
                <a:latin typeface="Cambria" panose="02040503050406030204" pitchFamily="18" charset="0"/>
              </a:rPr>
              <a:t>Seventeenth Chinn a </a:t>
            </a:r>
            <a:r>
              <a:rPr lang="en-US" altLang="en-US" sz="1200" b="1" dirty="0" err="1">
                <a:solidFill>
                  <a:srgbClr val="00B050"/>
                </a:solidFill>
                <a:latin typeface="Cambria" panose="02040503050406030204" pitchFamily="18" charset="0"/>
              </a:rPr>
              <a:t>Shodha</a:t>
            </a:r>
            <a:r>
              <a:rPr lang="en-US" altLang="en-US" sz="1200" b="1" dirty="0">
                <a:solidFill>
                  <a:srgbClr val="00B050"/>
                </a:solidFill>
                <a:latin typeface="Cambria" panose="02040503050406030204" pitchFamily="18" charset="0"/>
              </a:rPr>
              <a:t> Yatra</a:t>
            </a:r>
            <a:r>
              <a:rPr lang="en-US" altLang="en-US" sz="1200" dirty="0">
                <a:latin typeface="Cambria" panose="02040503050406030204" pitchFamily="18" charset="0"/>
              </a:rPr>
              <a:t> - 46 participants walked 52 Kms from </a:t>
            </a:r>
            <a:r>
              <a:rPr lang="en-US" altLang="en-US" sz="1200" dirty="0" err="1">
                <a:latin typeface="Cambria" panose="02040503050406030204" pitchFamily="18" charset="0"/>
              </a:rPr>
              <a:t>Kannapuram</a:t>
            </a:r>
            <a:r>
              <a:rPr lang="en-US" altLang="en-US" sz="1200" dirty="0">
                <a:latin typeface="Cambria" panose="02040503050406030204" pitchFamily="18" charset="0"/>
              </a:rPr>
              <a:t> to </a:t>
            </a:r>
            <a:r>
              <a:rPr lang="en-US" altLang="en-US" sz="1200" dirty="0" err="1">
                <a:latin typeface="Cambria" panose="02040503050406030204" pitchFamily="18" charset="0"/>
              </a:rPr>
              <a:t>Kondrukota</a:t>
            </a:r>
            <a:r>
              <a:rPr lang="en-US" altLang="en-US" sz="1200" dirty="0">
                <a:latin typeface="Cambria" panose="02040503050406030204" pitchFamily="18" charset="0"/>
              </a:rPr>
              <a:t> from 8-10 January 2016. The route was through the Sanctuary and the yatries had experienced walking through thick forest and solitary spaces. Majority of the area we walked would be in the waters of Polavaram reservoir. It was an unique experience for the yatries to interact and learn the difficulties these people face in their rehabilitation.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A6068A-9B40-4A3D-BF62-683B59D55694}"/>
              </a:ext>
            </a:extLst>
          </p:cNvPr>
          <p:cNvSpPr/>
          <p:nvPr/>
        </p:nvSpPr>
        <p:spPr>
          <a:xfrm>
            <a:off x="5638800" y="0"/>
            <a:ext cx="685800" cy="914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4339" name="Picture 4" descr="hblogo copy1">
            <a:extLst>
              <a:ext uri="{FF2B5EF4-FFF2-40B4-BE49-F238E27FC236}">
                <a16:creationId xmlns:a16="http://schemas.microsoft.com/office/drawing/2014/main" id="{5101BD52-F56F-4C76-902B-A71BC4F62B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5788" y="7620000"/>
            <a:ext cx="6318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2">
            <a:extLst>
              <a:ext uri="{FF2B5EF4-FFF2-40B4-BE49-F238E27FC236}">
                <a16:creationId xmlns:a16="http://schemas.microsoft.com/office/drawing/2014/main" id="{EF073170-E36E-4441-8A2E-BE660F6EE4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6563" t="17708" r="10938" b="69792"/>
          <a:stretch>
            <a:fillRect/>
          </a:stretch>
        </p:blipFill>
        <p:spPr bwMode="auto">
          <a:xfrm>
            <a:off x="5665788" y="8305800"/>
            <a:ext cx="63182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AB600A0D-25E8-4CA0-88FC-5E637391BEC4}"/>
              </a:ext>
            </a:extLst>
          </p:cNvPr>
          <p:cNvSpPr/>
          <p:nvPr/>
        </p:nvSpPr>
        <p:spPr>
          <a:xfrm>
            <a:off x="6400800" y="0"/>
            <a:ext cx="152400" cy="914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4342" name="Picture 8">
            <a:extLst>
              <a:ext uri="{FF2B5EF4-FFF2-40B4-BE49-F238E27FC236}">
                <a16:creationId xmlns:a16="http://schemas.microsoft.com/office/drawing/2014/main" id="{CCB7A17D-1993-4CDB-A598-29A27891A63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97513" y="685800"/>
            <a:ext cx="12636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39">
            <a:extLst>
              <a:ext uri="{FF2B5EF4-FFF2-40B4-BE49-F238E27FC236}">
                <a16:creationId xmlns:a16="http://schemas.microsoft.com/office/drawing/2014/main" id="{C12C162F-CE57-4A26-BD1B-3DBEAED7498D}"/>
              </a:ext>
            </a:extLst>
          </p:cNvPr>
          <p:cNvSpPr>
            <a:spLocks noChangeArrowheads="1"/>
          </p:cNvSpPr>
          <p:nvPr/>
        </p:nvSpPr>
        <p:spPr bwMode="auto">
          <a:xfrm>
            <a:off x="109538" y="161925"/>
            <a:ext cx="5486400" cy="821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1200" b="1" dirty="0">
                <a:solidFill>
                  <a:srgbClr val="00B050"/>
                </a:solidFill>
                <a:latin typeface="Cambria" panose="02040503050406030204" pitchFamily="18" charset="0"/>
              </a:rPr>
              <a:t>Eighteenth Chinn a </a:t>
            </a:r>
            <a:r>
              <a:rPr lang="en-US" altLang="en-US" sz="1200" b="1" dirty="0" err="1">
                <a:solidFill>
                  <a:srgbClr val="00B050"/>
                </a:solidFill>
                <a:latin typeface="Cambria" panose="02040503050406030204" pitchFamily="18" charset="0"/>
              </a:rPr>
              <a:t>Shodha</a:t>
            </a:r>
            <a:r>
              <a:rPr lang="en-US" altLang="en-US" sz="1200" b="1" dirty="0">
                <a:solidFill>
                  <a:srgbClr val="00B050"/>
                </a:solidFill>
                <a:latin typeface="Cambria" panose="02040503050406030204" pitchFamily="18" charset="0"/>
              </a:rPr>
              <a:t> Yatra</a:t>
            </a:r>
            <a:r>
              <a:rPr lang="en-US" altLang="en-US" sz="1200" dirty="0">
                <a:latin typeface="Cambria" panose="02040503050406030204" pitchFamily="18" charset="0"/>
              </a:rPr>
              <a:t> </a:t>
            </a:r>
            <a:r>
              <a:rPr lang="en-US" altLang="en-US" sz="1200" dirty="0"/>
              <a:t>was conducted in </a:t>
            </a:r>
            <a:r>
              <a:rPr lang="en-US" altLang="en-US" sz="1200" dirty="0" err="1"/>
              <a:t>swelterng</a:t>
            </a:r>
            <a:r>
              <a:rPr lang="en-US" altLang="en-US" sz="1200" dirty="0"/>
              <a:t> heat during month of April 2016 in a valley of </a:t>
            </a:r>
            <a:r>
              <a:rPr lang="en-US" altLang="en-US" sz="1200" dirty="0" err="1"/>
              <a:t>Prakasam</a:t>
            </a:r>
            <a:r>
              <a:rPr lang="en-US" altLang="en-US" sz="1200" dirty="0"/>
              <a:t> District. The yatra started from </a:t>
            </a:r>
            <a:r>
              <a:rPr lang="en-US" altLang="en-US" sz="1200" dirty="0" err="1"/>
              <a:t>Cumbam</a:t>
            </a:r>
            <a:r>
              <a:rPr lang="en-US" altLang="en-US" sz="1200" dirty="0"/>
              <a:t> and reached </a:t>
            </a:r>
            <a:r>
              <a:rPr lang="en-US" altLang="en-US" sz="1200" dirty="0" err="1"/>
              <a:t>Gannepally</a:t>
            </a:r>
            <a:r>
              <a:rPr lang="en-US" altLang="en-US" sz="1200" dirty="0"/>
              <a:t> after three days. Over 22 participants interacted with people from 18 villages and enjoyed the hot and cold days in the region. Hospitality of the people stole the hearts of the yatries.</a:t>
            </a:r>
            <a:endParaRPr lang="en-US" altLang="en-US" sz="1200" dirty="0">
              <a:latin typeface="Cambria" panose="02040503050406030204" pitchFamily="18" charset="0"/>
            </a:endParaRPr>
          </a:p>
          <a:p>
            <a:pPr algn="just" eaLnBrk="1" hangingPunct="1">
              <a:spcBef>
                <a:spcPct val="0"/>
              </a:spcBef>
              <a:buFontTx/>
              <a:buNone/>
            </a:pPr>
            <a:endParaRPr lang="en-GB" altLang="en-US" sz="1200" b="1" dirty="0">
              <a:solidFill>
                <a:srgbClr val="00B050"/>
              </a:solidFill>
              <a:latin typeface="Cambria" panose="02040503050406030204" pitchFamily="18" charset="0"/>
            </a:endParaRPr>
          </a:p>
          <a:p>
            <a:pPr algn="just" eaLnBrk="1" hangingPunct="1">
              <a:spcBef>
                <a:spcPct val="0"/>
              </a:spcBef>
              <a:buFontTx/>
              <a:buNone/>
            </a:pPr>
            <a:r>
              <a:rPr lang="en-GB" altLang="en-US" sz="1200" b="1" dirty="0">
                <a:solidFill>
                  <a:srgbClr val="00B050"/>
                </a:solidFill>
                <a:latin typeface="Cambria" panose="02040503050406030204" pitchFamily="18" charset="0"/>
              </a:rPr>
              <a:t>Nineteenth </a:t>
            </a:r>
            <a:r>
              <a:rPr lang="en-GB" altLang="en-US" sz="1200" b="1" dirty="0" err="1">
                <a:solidFill>
                  <a:srgbClr val="00B050"/>
                </a:solidFill>
                <a:latin typeface="Cambria" panose="02040503050406030204" pitchFamily="18" charset="0"/>
              </a:rPr>
              <a:t>Chinna</a:t>
            </a:r>
            <a:r>
              <a:rPr lang="en-GB" altLang="en-US" sz="1200" b="1" dirty="0">
                <a:solidFill>
                  <a:srgbClr val="00B050"/>
                </a:solidFill>
                <a:latin typeface="Cambria" panose="02040503050406030204" pitchFamily="18" charset="0"/>
              </a:rPr>
              <a:t> </a:t>
            </a:r>
            <a:r>
              <a:rPr lang="en-GB" altLang="en-US" sz="1200" b="1" dirty="0" err="1">
                <a:solidFill>
                  <a:srgbClr val="00B050"/>
                </a:solidFill>
                <a:latin typeface="Cambria" panose="02040503050406030204" pitchFamily="18" charset="0"/>
              </a:rPr>
              <a:t>Shodha</a:t>
            </a:r>
            <a:r>
              <a:rPr lang="en-GB" altLang="en-US" sz="1200" b="1" dirty="0">
                <a:solidFill>
                  <a:srgbClr val="00B050"/>
                </a:solidFill>
                <a:latin typeface="Cambria" panose="02040503050406030204" pitchFamily="18" charset="0"/>
              </a:rPr>
              <a:t> Yatra</a:t>
            </a:r>
            <a:r>
              <a:rPr lang="en-GB" altLang="en-US" sz="1200" dirty="0">
                <a:latin typeface="Cambria" panose="02040503050406030204" pitchFamily="18" charset="0"/>
              </a:rPr>
              <a:t> </a:t>
            </a:r>
            <a:r>
              <a:rPr lang="en-US" altLang="en-US" sz="1200" dirty="0">
                <a:latin typeface="Cambria" panose="02040503050406030204" pitchFamily="18" charset="0"/>
              </a:rPr>
              <a:t>was held in June 2016 from V.N Palle to </a:t>
            </a:r>
            <a:r>
              <a:rPr lang="en-US" altLang="en-US" sz="1200" dirty="0" err="1">
                <a:latin typeface="Cambria" panose="02040503050406030204" pitchFamily="18" charset="0"/>
              </a:rPr>
              <a:t>Gangireddi</a:t>
            </a:r>
            <a:r>
              <a:rPr lang="en-US" altLang="en-US" sz="1200" dirty="0">
                <a:latin typeface="Cambria" panose="02040503050406030204" pitchFamily="18" charset="0"/>
              </a:rPr>
              <a:t> Palle  in Kadapa </a:t>
            </a:r>
            <a:r>
              <a:rPr lang="en-US" altLang="en-US" sz="1200" dirty="0" err="1">
                <a:latin typeface="Cambria" panose="02040503050406030204" pitchFamily="18" charset="0"/>
              </a:rPr>
              <a:t>dist</a:t>
            </a:r>
            <a:r>
              <a:rPr lang="en-US" altLang="en-US" sz="1200" dirty="0">
                <a:latin typeface="Cambria" panose="02040503050406030204" pitchFamily="18" charset="0"/>
              </a:rPr>
              <a:t> of Andhra Pradesh. 36 participants walked 55 kms and enjoyed the hospitality of the locals, interacted with villagers to learn and share the grassroots knowledge and enjoyed the nature found during the route. Children creativity was documented by the yatries. Interaction with women in the villages was very meaningful. Three scientists from CSIR also walked in this yatra.</a:t>
            </a:r>
          </a:p>
          <a:p>
            <a:pPr algn="just" eaLnBrk="1" hangingPunct="1">
              <a:spcBef>
                <a:spcPct val="0"/>
              </a:spcBef>
              <a:buFontTx/>
              <a:buNone/>
            </a:pPr>
            <a:endParaRPr lang="en-GB" altLang="en-US" sz="1200" b="1" dirty="0">
              <a:solidFill>
                <a:srgbClr val="00B050"/>
              </a:solidFill>
              <a:latin typeface="Cambria" panose="02040503050406030204" pitchFamily="18" charset="0"/>
            </a:endParaRPr>
          </a:p>
          <a:p>
            <a:pPr algn="just" eaLnBrk="1" hangingPunct="1">
              <a:spcBef>
                <a:spcPct val="0"/>
              </a:spcBef>
              <a:buFontTx/>
              <a:buNone/>
            </a:pPr>
            <a:r>
              <a:rPr lang="en-GB" altLang="en-US" sz="1200" b="1" dirty="0">
                <a:solidFill>
                  <a:srgbClr val="00B050"/>
                </a:solidFill>
                <a:latin typeface="Cambria" panose="02040503050406030204" pitchFamily="18" charset="0"/>
              </a:rPr>
              <a:t>Twentieth </a:t>
            </a:r>
            <a:r>
              <a:rPr lang="en-GB" altLang="en-US" sz="1200" b="1" dirty="0" err="1">
                <a:solidFill>
                  <a:srgbClr val="00B050"/>
                </a:solidFill>
                <a:latin typeface="Cambria" panose="02040503050406030204" pitchFamily="18" charset="0"/>
              </a:rPr>
              <a:t>Chinna</a:t>
            </a:r>
            <a:r>
              <a:rPr lang="en-GB" altLang="en-US" sz="1200" b="1" dirty="0">
                <a:solidFill>
                  <a:srgbClr val="00B050"/>
                </a:solidFill>
                <a:latin typeface="Cambria" panose="02040503050406030204" pitchFamily="18" charset="0"/>
              </a:rPr>
              <a:t> </a:t>
            </a:r>
            <a:r>
              <a:rPr lang="en-GB" altLang="en-US" sz="1200" b="1" dirty="0" err="1">
                <a:solidFill>
                  <a:srgbClr val="00B050"/>
                </a:solidFill>
                <a:latin typeface="Cambria" panose="02040503050406030204" pitchFamily="18" charset="0"/>
              </a:rPr>
              <a:t>Shodha</a:t>
            </a:r>
            <a:r>
              <a:rPr lang="en-GB" altLang="en-US" sz="1200" b="1" dirty="0">
                <a:solidFill>
                  <a:srgbClr val="00B050"/>
                </a:solidFill>
                <a:latin typeface="Cambria" panose="02040503050406030204" pitchFamily="18" charset="0"/>
              </a:rPr>
              <a:t> Yatra </a:t>
            </a:r>
            <a:r>
              <a:rPr lang="en-GB" altLang="en-US" sz="1200" dirty="0">
                <a:latin typeface="Cambria" panose="02040503050406030204" pitchFamily="18" charset="0"/>
              </a:rPr>
              <a:t>- </a:t>
            </a:r>
            <a:r>
              <a:rPr lang="en-US" altLang="en-US" sz="1200" dirty="0">
                <a:latin typeface="Cambria" panose="02040503050406030204" pitchFamily="18" charset="0"/>
              </a:rPr>
              <a:t>over 45 participants got together on 24 September at RDT premises in </a:t>
            </a:r>
            <a:r>
              <a:rPr lang="en-US" altLang="en-US" sz="1200" dirty="0" err="1">
                <a:latin typeface="Cambria" panose="02040503050406030204" pitchFamily="18" charset="0"/>
              </a:rPr>
              <a:t>Atmakur</a:t>
            </a:r>
            <a:r>
              <a:rPr lang="en-US" altLang="en-US" sz="1200" dirty="0">
                <a:latin typeface="Cambria" panose="02040503050406030204" pitchFamily="18" charset="0"/>
              </a:rPr>
              <a:t>, </a:t>
            </a:r>
            <a:r>
              <a:rPr lang="en-US" altLang="en-US" sz="1200" dirty="0" err="1">
                <a:latin typeface="Cambria" panose="02040503050406030204" pitchFamily="18" charset="0"/>
              </a:rPr>
              <a:t>Dist</a:t>
            </a:r>
            <a:r>
              <a:rPr lang="en-US" altLang="en-US" sz="1200" dirty="0">
                <a:latin typeface="Cambria" panose="02040503050406030204" pitchFamily="18" charset="0"/>
              </a:rPr>
              <a:t> </a:t>
            </a:r>
            <a:r>
              <a:rPr lang="en-US" altLang="en-US" sz="1200" dirty="0" err="1">
                <a:latin typeface="Cambria" panose="02040503050406030204" pitchFamily="18" charset="0"/>
              </a:rPr>
              <a:t>Ananthapur</a:t>
            </a:r>
            <a:r>
              <a:rPr lang="en-US" altLang="en-US" sz="1200" dirty="0">
                <a:latin typeface="Cambria" panose="02040503050406030204" pitchFamily="18" charset="0"/>
              </a:rPr>
              <a:t>. Next 3 days </a:t>
            </a:r>
            <a:r>
              <a:rPr lang="en-US" altLang="en-US" sz="1200" dirty="0" err="1">
                <a:latin typeface="Cambria" panose="02040503050406030204" pitchFamily="18" charset="0"/>
              </a:rPr>
              <a:t>upto</a:t>
            </a:r>
            <a:r>
              <a:rPr lang="en-US" altLang="en-US" sz="1200" dirty="0">
                <a:latin typeface="Cambria" panose="02040503050406030204" pitchFamily="18" charset="0"/>
              </a:rPr>
              <a:t> 25 September, yatries walked over 50 kms starting from </a:t>
            </a:r>
            <a:r>
              <a:rPr lang="en-US" altLang="en-US" sz="1200" dirty="0" err="1">
                <a:latin typeface="Cambria" panose="02040503050406030204" pitchFamily="18" charset="0"/>
              </a:rPr>
              <a:t>Hanimireddypalli</a:t>
            </a:r>
            <a:r>
              <a:rPr lang="en-US" altLang="en-US" sz="1200" dirty="0">
                <a:latin typeface="Cambria" panose="02040503050406030204" pitchFamily="18" charset="0"/>
              </a:rPr>
              <a:t> and concluded at </a:t>
            </a:r>
            <a:r>
              <a:rPr lang="en-US" altLang="en-US" sz="1200" dirty="0" err="1">
                <a:latin typeface="Cambria" panose="02040503050406030204" pitchFamily="18" charset="0"/>
              </a:rPr>
              <a:t>kambalapalli</a:t>
            </a:r>
            <a:r>
              <a:rPr lang="en-US" altLang="en-US" sz="1200" dirty="0">
                <a:latin typeface="Cambria" panose="02040503050406030204" pitchFamily="18" charset="0"/>
              </a:rPr>
              <a:t>. This was a very meaningful yatra where yatries could meet innovators, herbal healers and were overwhelmed with their knowledge and hospitality. Weather was perfect for walks and green fields  with mountains as an excellent backdrop. The drought prone area gave yatries an insight into the inner strength of the people to survive and live in harmony with nature.</a:t>
            </a:r>
          </a:p>
          <a:p>
            <a:pPr algn="just" eaLnBrk="1" hangingPunct="1">
              <a:spcBef>
                <a:spcPct val="0"/>
              </a:spcBef>
              <a:buFontTx/>
              <a:buNone/>
            </a:pPr>
            <a:endParaRPr lang="en-US" altLang="en-US" sz="1200" dirty="0">
              <a:latin typeface="Cambria" panose="02040503050406030204" pitchFamily="18" charset="0"/>
            </a:endParaRPr>
          </a:p>
          <a:p>
            <a:pPr algn="just" eaLnBrk="1" hangingPunct="1">
              <a:spcBef>
                <a:spcPct val="0"/>
              </a:spcBef>
              <a:buFontTx/>
              <a:buNone/>
            </a:pPr>
            <a:r>
              <a:rPr lang="en-GB" altLang="en-US" sz="1200" b="1" dirty="0">
                <a:solidFill>
                  <a:srgbClr val="00B050"/>
                </a:solidFill>
                <a:latin typeface="Cambria" panose="02040503050406030204" pitchFamily="18" charset="0"/>
              </a:rPr>
              <a:t>Twenty First </a:t>
            </a:r>
            <a:r>
              <a:rPr lang="en-GB" altLang="en-US" sz="1200" b="1" dirty="0" err="1">
                <a:solidFill>
                  <a:srgbClr val="00B050"/>
                </a:solidFill>
                <a:latin typeface="Cambria" panose="02040503050406030204" pitchFamily="18" charset="0"/>
              </a:rPr>
              <a:t>Chinna</a:t>
            </a:r>
            <a:r>
              <a:rPr lang="en-GB" altLang="en-US" sz="1200" b="1" dirty="0">
                <a:solidFill>
                  <a:srgbClr val="00B050"/>
                </a:solidFill>
                <a:latin typeface="Cambria" panose="02040503050406030204" pitchFamily="18" charset="0"/>
              </a:rPr>
              <a:t> </a:t>
            </a:r>
            <a:r>
              <a:rPr lang="en-GB" altLang="en-US" sz="1200" b="1" dirty="0" err="1">
                <a:solidFill>
                  <a:srgbClr val="00B050"/>
                </a:solidFill>
                <a:latin typeface="Cambria" panose="02040503050406030204" pitchFamily="18" charset="0"/>
              </a:rPr>
              <a:t>Shodha</a:t>
            </a:r>
            <a:r>
              <a:rPr lang="en-GB" altLang="en-US" sz="1200" b="1" dirty="0">
                <a:solidFill>
                  <a:srgbClr val="00B050"/>
                </a:solidFill>
                <a:latin typeface="Cambria" panose="02040503050406030204" pitchFamily="18" charset="0"/>
              </a:rPr>
              <a:t> Yatra</a:t>
            </a:r>
            <a:r>
              <a:rPr lang="en-GB" altLang="en-US" sz="1200" dirty="0">
                <a:latin typeface="Cambria" panose="02040503050406030204" pitchFamily="18" charset="0"/>
              </a:rPr>
              <a:t>  - </a:t>
            </a:r>
            <a:r>
              <a:rPr lang="en-US" altLang="en-US" sz="1200" dirty="0">
                <a:latin typeface="Cambria" panose="02040503050406030204" pitchFamily="18" charset="0"/>
              </a:rPr>
              <a:t>38 </a:t>
            </a:r>
            <a:r>
              <a:rPr lang="en-US" altLang="en-US" sz="1200" dirty="0" err="1">
                <a:latin typeface="Cambria" panose="02040503050406030204" pitchFamily="18" charset="0"/>
              </a:rPr>
              <a:t>Particiapnts</a:t>
            </a:r>
            <a:r>
              <a:rPr lang="en-US" altLang="en-US" sz="1200" dirty="0">
                <a:latin typeface="Cambria" panose="02040503050406030204" pitchFamily="18" charset="0"/>
              </a:rPr>
              <a:t> participated in this </a:t>
            </a:r>
            <a:r>
              <a:rPr lang="en-US" altLang="en-US" sz="1200" dirty="0" err="1">
                <a:latin typeface="Cambria" panose="02040503050406030204" pitchFamily="18" charset="0"/>
              </a:rPr>
              <a:t>gyan</a:t>
            </a:r>
            <a:r>
              <a:rPr lang="en-US" altLang="en-US" sz="1200" dirty="0">
                <a:latin typeface="Cambria" panose="02040503050406030204" pitchFamily="18" charset="0"/>
              </a:rPr>
              <a:t> yatra passing through around 20 villages starting from </a:t>
            </a:r>
            <a:r>
              <a:rPr lang="en-US" altLang="en-US" sz="1200" dirty="0" err="1">
                <a:latin typeface="Cambria" panose="02040503050406030204" pitchFamily="18" charset="0"/>
              </a:rPr>
              <a:t>Repalle</a:t>
            </a:r>
            <a:r>
              <a:rPr lang="en-US" altLang="en-US" sz="1200" dirty="0">
                <a:latin typeface="Cambria" panose="02040503050406030204" pitchFamily="18" charset="0"/>
              </a:rPr>
              <a:t> -</a:t>
            </a:r>
            <a:r>
              <a:rPr lang="en-US" altLang="en-US" sz="1200" dirty="0" err="1">
                <a:latin typeface="Cambria" panose="02040503050406030204" pitchFamily="18" charset="0"/>
              </a:rPr>
              <a:t>Peasarlamaka</a:t>
            </a:r>
            <a:r>
              <a:rPr lang="en-US" altLang="en-US" sz="1200" dirty="0">
                <a:latin typeface="Cambria" panose="02040503050406030204" pitchFamily="18" charset="0"/>
              </a:rPr>
              <a:t>- Bhattiprolu- Palle Kuna and back to </a:t>
            </a:r>
            <a:r>
              <a:rPr lang="en-US" altLang="en-US" sz="1200" dirty="0" err="1">
                <a:latin typeface="Cambria" panose="02040503050406030204" pitchFamily="18" charset="0"/>
              </a:rPr>
              <a:t>Repalle</a:t>
            </a:r>
            <a:r>
              <a:rPr lang="en-US" altLang="en-US" sz="1200" dirty="0">
                <a:latin typeface="Cambria" panose="02040503050406030204" pitchFamily="18" charset="0"/>
              </a:rPr>
              <a:t> in </a:t>
            </a:r>
            <a:r>
              <a:rPr lang="en-US" altLang="en-US" sz="1200" dirty="0" err="1">
                <a:latin typeface="Cambria" panose="02040503050406030204" pitchFamily="18" charset="0"/>
              </a:rPr>
              <a:t>Dist</a:t>
            </a:r>
            <a:r>
              <a:rPr lang="en-US" altLang="en-US" sz="1200" dirty="0">
                <a:latin typeface="Cambria" panose="02040503050406030204" pitchFamily="18" charset="0"/>
              </a:rPr>
              <a:t> Guntur of </a:t>
            </a:r>
            <a:r>
              <a:rPr lang="en-US" altLang="en-US" sz="1200" dirty="0" err="1">
                <a:latin typeface="Cambria" panose="02040503050406030204" pitchFamily="18" charset="0"/>
              </a:rPr>
              <a:t>Andhara</a:t>
            </a:r>
            <a:r>
              <a:rPr lang="en-US" altLang="en-US" sz="1200" dirty="0">
                <a:latin typeface="Cambria" panose="02040503050406030204" pitchFamily="18" charset="0"/>
              </a:rPr>
              <a:t> </a:t>
            </a:r>
            <a:r>
              <a:rPr lang="en-US" altLang="en-US" sz="1200" dirty="0" err="1">
                <a:latin typeface="Cambria" panose="02040503050406030204" pitchFamily="18" charset="0"/>
              </a:rPr>
              <a:t>pradesh</a:t>
            </a:r>
            <a:r>
              <a:rPr lang="en-US" altLang="en-US" sz="1200" dirty="0">
                <a:latin typeface="Cambria" panose="02040503050406030204" pitchFamily="18" charset="0"/>
              </a:rPr>
              <a:t> state. The verdant nature with full of cultivation, people with excellent farming skills and caring hospitality and abundant creative energy in the children, women and farmers humbled the yatries. We found three innovators and felicitated then at their door step.</a:t>
            </a:r>
          </a:p>
          <a:p>
            <a:pPr algn="just" eaLnBrk="1" hangingPunct="1">
              <a:spcBef>
                <a:spcPct val="0"/>
              </a:spcBef>
              <a:buFontTx/>
              <a:buNone/>
            </a:pPr>
            <a:endParaRPr lang="en-US" altLang="en-US" sz="1200" dirty="0">
              <a:latin typeface="Cambria" panose="02040503050406030204" pitchFamily="18" charset="0"/>
            </a:endParaRPr>
          </a:p>
          <a:p>
            <a:pPr algn="just" eaLnBrk="1" hangingPunct="1">
              <a:spcBef>
                <a:spcPct val="0"/>
              </a:spcBef>
              <a:buFontTx/>
              <a:buNone/>
            </a:pPr>
            <a:r>
              <a:rPr lang="en-GB" altLang="en-US" sz="1200" b="1" dirty="0">
                <a:solidFill>
                  <a:srgbClr val="00B050"/>
                </a:solidFill>
                <a:latin typeface="Cambria" panose="02040503050406030204" pitchFamily="18" charset="0"/>
              </a:rPr>
              <a:t>Twenty Second </a:t>
            </a:r>
            <a:r>
              <a:rPr lang="en-GB" altLang="en-US" sz="1200" b="1" dirty="0" err="1">
                <a:solidFill>
                  <a:srgbClr val="00B050"/>
                </a:solidFill>
                <a:latin typeface="Cambria" panose="02040503050406030204" pitchFamily="18" charset="0"/>
              </a:rPr>
              <a:t>Chinna</a:t>
            </a:r>
            <a:r>
              <a:rPr lang="en-GB" altLang="en-US" sz="1200" b="1" dirty="0">
                <a:solidFill>
                  <a:srgbClr val="00B050"/>
                </a:solidFill>
                <a:latin typeface="Cambria" panose="02040503050406030204" pitchFamily="18" charset="0"/>
              </a:rPr>
              <a:t> </a:t>
            </a:r>
            <a:r>
              <a:rPr lang="en-GB" altLang="en-US" sz="1200" b="1" dirty="0" err="1">
                <a:solidFill>
                  <a:srgbClr val="00B050"/>
                </a:solidFill>
                <a:latin typeface="Cambria" panose="02040503050406030204" pitchFamily="18" charset="0"/>
              </a:rPr>
              <a:t>Shodha</a:t>
            </a:r>
            <a:r>
              <a:rPr lang="en-GB" altLang="en-US" sz="1200" b="1" dirty="0">
                <a:solidFill>
                  <a:srgbClr val="00B050"/>
                </a:solidFill>
                <a:latin typeface="Cambria" panose="02040503050406030204" pitchFamily="18" charset="0"/>
              </a:rPr>
              <a:t> Yatra</a:t>
            </a:r>
            <a:r>
              <a:rPr lang="en-GB" altLang="en-US" sz="1200" dirty="0">
                <a:latin typeface="Cambria" panose="02040503050406030204" pitchFamily="18" charset="0"/>
              </a:rPr>
              <a:t>  - </a:t>
            </a:r>
            <a:r>
              <a:rPr lang="en-US" altLang="en-US" sz="1200" dirty="0">
                <a:latin typeface="Cambria" panose="02040503050406030204" pitchFamily="18" charset="0"/>
              </a:rPr>
              <a:t>This Yatra was planned to be in the forest region of northern Warangal dist. 42 of us spent more time with trees, bushes and birds than with people. Lunch on a hill overlooking </a:t>
            </a:r>
            <a:r>
              <a:rPr lang="en-US" altLang="en-US" sz="1200" dirty="0" err="1">
                <a:latin typeface="Cambria" panose="02040503050406030204" pitchFamily="18" charset="0"/>
              </a:rPr>
              <a:t>Jampanna</a:t>
            </a:r>
            <a:r>
              <a:rPr lang="en-US" altLang="en-US" sz="1200" dirty="0">
                <a:latin typeface="Cambria" panose="02040503050406030204" pitchFamily="18" charset="0"/>
              </a:rPr>
              <a:t> </a:t>
            </a:r>
            <a:r>
              <a:rPr lang="en-US" altLang="en-US" sz="1200" dirty="0" err="1">
                <a:latin typeface="Cambria" panose="02040503050406030204" pitchFamily="18" charset="0"/>
              </a:rPr>
              <a:t>Vagu</a:t>
            </a:r>
            <a:r>
              <a:rPr lang="en-US" altLang="en-US" sz="1200" dirty="0">
                <a:latin typeface="Cambria" panose="02040503050406030204" pitchFamily="18" charset="0"/>
              </a:rPr>
              <a:t> curving through the reserve forest skirting hills and the discussion followed were exciting and inspirational. Interaction with school children and children was thoroughly enjoyed by yatries. Passed through the very popular shrine and Mela location "</a:t>
            </a:r>
            <a:r>
              <a:rPr lang="en-US" altLang="en-US" sz="1200" dirty="0" err="1">
                <a:latin typeface="Cambria" panose="02040503050406030204" pitchFamily="18" charset="0"/>
              </a:rPr>
              <a:t>Sammakka</a:t>
            </a:r>
            <a:r>
              <a:rPr lang="en-US" altLang="en-US" sz="1200" dirty="0">
                <a:latin typeface="Cambria" panose="02040503050406030204" pitchFamily="18" charset="0"/>
              </a:rPr>
              <a:t> </a:t>
            </a:r>
            <a:r>
              <a:rPr lang="en-US" altLang="en-US" sz="1200" dirty="0" err="1">
                <a:latin typeface="Cambria" panose="02040503050406030204" pitchFamily="18" charset="0"/>
              </a:rPr>
              <a:t>Sarakka</a:t>
            </a:r>
            <a:r>
              <a:rPr lang="en-US" altLang="en-US" sz="1200" dirty="0">
                <a:latin typeface="Cambria" panose="02040503050406030204" pitchFamily="18" charset="0"/>
              </a:rPr>
              <a:t> </a:t>
            </a:r>
            <a:r>
              <a:rPr lang="en-US" altLang="en-US" sz="1200" dirty="0" err="1">
                <a:latin typeface="Cambria" panose="02040503050406030204" pitchFamily="18" charset="0"/>
              </a:rPr>
              <a:t>jatara</a:t>
            </a:r>
            <a:r>
              <a:rPr lang="en-US" altLang="en-US" sz="1200" dirty="0">
                <a:latin typeface="Cambria" panose="02040503050406030204" pitchFamily="18" charset="0"/>
              </a:rPr>
              <a:t>"  and interacted with </a:t>
            </a:r>
            <a:r>
              <a:rPr lang="en-US" altLang="en-US" sz="1200" dirty="0" err="1">
                <a:latin typeface="Cambria" panose="02040503050406030204" pitchFamily="18" charset="0"/>
              </a:rPr>
              <a:t>moolika</a:t>
            </a:r>
            <a:r>
              <a:rPr lang="en-US" altLang="en-US" sz="1200" dirty="0">
                <a:latin typeface="Cambria" panose="02040503050406030204" pitchFamily="18" charset="0"/>
              </a:rPr>
              <a:t> </a:t>
            </a:r>
            <a:r>
              <a:rPr lang="en-US" altLang="en-US" sz="1200" dirty="0" err="1">
                <a:latin typeface="Cambria" panose="02040503050406030204" pitchFamily="18" charset="0"/>
              </a:rPr>
              <a:t>vaidyulu</a:t>
            </a:r>
            <a:r>
              <a:rPr lang="en-US" altLang="en-US" sz="1200" dirty="0">
                <a:latin typeface="Cambria" panose="02040503050406030204" pitchFamily="18" charset="0"/>
              </a:rPr>
              <a:t>. As the Yatries walked over 50 Kms, there was a great exchange of knowledge with Nature and people.  Many questions regarding the human </a:t>
            </a:r>
            <a:r>
              <a:rPr lang="en-US" altLang="en-US" sz="1200" dirty="0" err="1">
                <a:latin typeface="Cambria" panose="02040503050406030204" pitchFamily="18" charset="0"/>
              </a:rPr>
              <a:t>behaviour</a:t>
            </a:r>
            <a:r>
              <a:rPr lang="en-US" altLang="en-US" sz="1200" dirty="0">
                <a:latin typeface="Cambria" panose="02040503050406030204" pitchFamily="18" charset="0"/>
              </a:rPr>
              <a:t> to wards the nature were raised and some found answers and some were left unanswered. Nature in its pure and gigantic form presented to the Yatries during this Yatra remains the most memorable experience.  </a:t>
            </a:r>
          </a:p>
          <a:p>
            <a:pPr algn="just" eaLnBrk="1" hangingPunct="1">
              <a:spcBef>
                <a:spcPct val="0"/>
              </a:spcBef>
              <a:buFontTx/>
              <a:buNone/>
            </a:pPr>
            <a:endParaRPr lang="en-US" altLang="en-US" sz="1200" dirty="0">
              <a:latin typeface="Cambria" panose="020405030504060302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0E02D3-A214-4299-93EC-6FAB52C486DB}"/>
              </a:ext>
            </a:extLst>
          </p:cNvPr>
          <p:cNvSpPr/>
          <p:nvPr/>
        </p:nvSpPr>
        <p:spPr>
          <a:xfrm>
            <a:off x="5638800" y="0"/>
            <a:ext cx="685800" cy="914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5363" name="Picture 4" descr="hblogo copy1">
            <a:extLst>
              <a:ext uri="{FF2B5EF4-FFF2-40B4-BE49-F238E27FC236}">
                <a16:creationId xmlns:a16="http://schemas.microsoft.com/office/drawing/2014/main" id="{4074F600-5E10-4627-B536-9CDF7C9294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5788" y="7620000"/>
            <a:ext cx="6318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2">
            <a:extLst>
              <a:ext uri="{FF2B5EF4-FFF2-40B4-BE49-F238E27FC236}">
                <a16:creationId xmlns:a16="http://schemas.microsoft.com/office/drawing/2014/main" id="{C3080CBA-91D7-4497-8895-874A015DF1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6563" t="17708" r="10938" b="69792"/>
          <a:stretch>
            <a:fillRect/>
          </a:stretch>
        </p:blipFill>
        <p:spPr bwMode="auto">
          <a:xfrm>
            <a:off x="5665788" y="8305800"/>
            <a:ext cx="63182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5E85DCA2-DBA7-4F35-BFBE-E5E6E58FA3A1}"/>
              </a:ext>
            </a:extLst>
          </p:cNvPr>
          <p:cNvSpPr/>
          <p:nvPr/>
        </p:nvSpPr>
        <p:spPr>
          <a:xfrm>
            <a:off x="6400800" y="0"/>
            <a:ext cx="152400" cy="914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5366" name="Picture 8">
            <a:extLst>
              <a:ext uri="{FF2B5EF4-FFF2-40B4-BE49-F238E27FC236}">
                <a16:creationId xmlns:a16="http://schemas.microsoft.com/office/drawing/2014/main" id="{A876C5A0-DE12-4B93-8228-7AFF4C3EE8E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97513" y="685800"/>
            <a:ext cx="12636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Rectangle 39">
            <a:extLst>
              <a:ext uri="{FF2B5EF4-FFF2-40B4-BE49-F238E27FC236}">
                <a16:creationId xmlns:a16="http://schemas.microsoft.com/office/drawing/2014/main" id="{18E3D1F6-05EF-43A1-BDBB-F91A77A68CA5}"/>
              </a:ext>
            </a:extLst>
          </p:cNvPr>
          <p:cNvSpPr>
            <a:spLocks noChangeArrowheads="1"/>
          </p:cNvSpPr>
          <p:nvPr/>
        </p:nvSpPr>
        <p:spPr bwMode="auto">
          <a:xfrm>
            <a:off x="109538" y="161925"/>
            <a:ext cx="5486400" cy="821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GB" altLang="en-US" sz="1200" b="1" dirty="0">
                <a:solidFill>
                  <a:srgbClr val="00B050"/>
                </a:solidFill>
                <a:latin typeface="Cambria" panose="02040503050406030204" pitchFamily="18" charset="0"/>
              </a:rPr>
              <a:t>Twenty Third </a:t>
            </a:r>
            <a:r>
              <a:rPr lang="en-GB" altLang="en-US" sz="1200" b="1" dirty="0" err="1">
                <a:solidFill>
                  <a:srgbClr val="00B050"/>
                </a:solidFill>
                <a:latin typeface="Cambria" panose="02040503050406030204" pitchFamily="18" charset="0"/>
              </a:rPr>
              <a:t>Chinna</a:t>
            </a:r>
            <a:r>
              <a:rPr lang="en-GB" altLang="en-US" sz="1200" b="1" dirty="0">
                <a:solidFill>
                  <a:srgbClr val="00B050"/>
                </a:solidFill>
                <a:latin typeface="Cambria" panose="02040503050406030204" pitchFamily="18" charset="0"/>
              </a:rPr>
              <a:t> </a:t>
            </a:r>
            <a:r>
              <a:rPr lang="en-GB" altLang="en-US" sz="1200" b="1" dirty="0" err="1">
                <a:solidFill>
                  <a:srgbClr val="00B050"/>
                </a:solidFill>
                <a:latin typeface="Cambria" panose="02040503050406030204" pitchFamily="18" charset="0"/>
              </a:rPr>
              <a:t>Shodha</a:t>
            </a:r>
            <a:r>
              <a:rPr lang="en-GB" altLang="en-US" sz="1200" b="1" dirty="0">
                <a:solidFill>
                  <a:srgbClr val="00B050"/>
                </a:solidFill>
                <a:latin typeface="Cambria" panose="02040503050406030204" pitchFamily="18" charset="0"/>
              </a:rPr>
              <a:t> Yatra</a:t>
            </a:r>
            <a:r>
              <a:rPr lang="en-GB" altLang="en-US" sz="1200" dirty="0">
                <a:latin typeface="Cambria" panose="02040503050406030204" pitchFamily="18" charset="0"/>
              </a:rPr>
              <a:t>  </a:t>
            </a:r>
            <a:r>
              <a:rPr lang="en-IN" altLang="en-US" sz="1200" dirty="0">
                <a:latin typeface="Cambria" panose="02040503050406030204" pitchFamily="18" charset="0"/>
              </a:rPr>
              <a:t>- From Nirmal to </a:t>
            </a:r>
            <a:r>
              <a:rPr lang="en-IN" altLang="en-US" sz="1200" dirty="0" err="1">
                <a:latin typeface="Cambria" panose="02040503050406030204" pitchFamily="18" charset="0"/>
              </a:rPr>
              <a:t>Khanapur</a:t>
            </a:r>
            <a:r>
              <a:rPr lang="en-IN" altLang="en-US" sz="1200" dirty="0">
                <a:latin typeface="Cambria" panose="02040503050406030204" pitchFamily="18" charset="0"/>
              </a:rPr>
              <a:t> in Nirmal District of Telangana, 22 </a:t>
            </a:r>
            <a:r>
              <a:rPr lang="en-IN" altLang="en-US" sz="1200" dirty="0" err="1">
                <a:latin typeface="Cambria" panose="02040503050406030204" pitchFamily="18" charset="0"/>
              </a:rPr>
              <a:t>yatries</a:t>
            </a:r>
            <a:r>
              <a:rPr lang="en-IN" altLang="en-US" sz="1200" dirty="0">
                <a:latin typeface="Cambria" panose="02040503050406030204" pitchFamily="18" charset="0"/>
              </a:rPr>
              <a:t> walked over 52 Kms for three days. This Yatra was unique in the sense that each day we met one innovator and one old person above 90 years. </a:t>
            </a:r>
            <a:r>
              <a:rPr lang="en-IN" altLang="en-US" sz="1200" dirty="0" err="1">
                <a:latin typeface="Cambria" panose="02040503050406030204" pitchFamily="18" charset="0"/>
              </a:rPr>
              <a:t>Yatries</a:t>
            </a:r>
            <a:r>
              <a:rPr lang="en-IN" altLang="en-US" sz="1200" dirty="0">
                <a:latin typeface="Cambria" panose="02040503050406030204" pitchFamily="18" charset="0"/>
              </a:rPr>
              <a:t> learned from them with excitement and also were stunned to note the quality and depth of the knowledge these people possessed. Interaction with the young farmer Prabhakar was one of the highlights of the yatra. </a:t>
            </a:r>
          </a:p>
          <a:p>
            <a:pPr algn="just">
              <a:spcBef>
                <a:spcPct val="0"/>
              </a:spcBef>
              <a:buFontTx/>
              <a:buNone/>
            </a:pPr>
            <a:endParaRPr lang="en-IN" altLang="en-US" sz="1200" dirty="0"/>
          </a:p>
          <a:p>
            <a:pPr algn="just">
              <a:spcBef>
                <a:spcPct val="0"/>
              </a:spcBef>
              <a:buFontTx/>
              <a:buNone/>
            </a:pPr>
            <a:r>
              <a:rPr lang="en-IN" altLang="en-US" sz="1200" b="1" dirty="0">
                <a:solidFill>
                  <a:srgbClr val="00B050"/>
                </a:solidFill>
              </a:rPr>
              <a:t>Twenty fourth </a:t>
            </a:r>
            <a:r>
              <a:rPr lang="en-IN" altLang="en-US" sz="1200" b="1" dirty="0" err="1">
                <a:solidFill>
                  <a:srgbClr val="00B050"/>
                </a:solidFill>
              </a:rPr>
              <a:t>Chinna</a:t>
            </a:r>
            <a:r>
              <a:rPr lang="en-IN" altLang="en-US" sz="1200" b="1" dirty="0">
                <a:solidFill>
                  <a:srgbClr val="00B050"/>
                </a:solidFill>
              </a:rPr>
              <a:t> </a:t>
            </a:r>
            <a:r>
              <a:rPr lang="en-IN" altLang="en-US" sz="1200" b="1" dirty="0" err="1">
                <a:solidFill>
                  <a:srgbClr val="00B050"/>
                </a:solidFill>
              </a:rPr>
              <a:t>Shodha</a:t>
            </a:r>
            <a:r>
              <a:rPr lang="en-IN" altLang="en-US" sz="1200" b="1" dirty="0">
                <a:solidFill>
                  <a:srgbClr val="00B050"/>
                </a:solidFill>
              </a:rPr>
              <a:t> Yatra </a:t>
            </a:r>
            <a:r>
              <a:rPr lang="en-IN" altLang="en-US" sz="1200" dirty="0">
                <a:latin typeface="Cambria" panose="02040503050406030204" pitchFamily="18" charset="0"/>
              </a:rPr>
              <a:t>– 26 </a:t>
            </a:r>
            <a:r>
              <a:rPr lang="en-IN" altLang="en-US" sz="1200" dirty="0" err="1">
                <a:latin typeface="Cambria" panose="02040503050406030204" pitchFamily="18" charset="0"/>
              </a:rPr>
              <a:t>Yatris</a:t>
            </a:r>
            <a:r>
              <a:rPr lang="en-IN" altLang="en-US" sz="1200" dirty="0">
                <a:latin typeface="Cambria" panose="02040503050406030204" pitchFamily="18" charset="0"/>
              </a:rPr>
              <a:t>  joined this yatra which commenced from </a:t>
            </a:r>
            <a:r>
              <a:rPr lang="en-IN" altLang="en-US" sz="1200" dirty="0" err="1">
                <a:latin typeface="Cambria" panose="02040503050406030204" pitchFamily="18" charset="0"/>
              </a:rPr>
              <a:t>Zaheerabad</a:t>
            </a:r>
            <a:r>
              <a:rPr lang="en-IN" altLang="en-US" sz="1200" dirty="0">
                <a:latin typeface="Cambria" panose="02040503050406030204" pitchFamily="18" charset="0"/>
              </a:rPr>
              <a:t> to  </a:t>
            </a:r>
            <a:r>
              <a:rPr lang="en-IN" altLang="en-US" sz="1200" dirty="0" err="1">
                <a:latin typeface="Cambria" panose="02040503050406030204" pitchFamily="18" charset="0"/>
              </a:rPr>
              <a:t>Basanthpur</a:t>
            </a:r>
            <a:r>
              <a:rPr lang="en-IN" altLang="en-US" sz="1200" dirty="0">
                <a:latin typeface="Cambria" panose="02040503050406030204" pitchFamily="18" charset="0"/>
              </a:rPr>
              <a:t> in </a:t>
            </a:r>
            <a:r>
              <a:rPr lang="en-IN" altLang="en-US" sz="1200" dirty="0" err="1">
                <a:latin typeface="Cambria" panose="02040503050406030204" pitchFamily="18" charset="0"/>
              </a:rPr>
              <a:t>Sangareddy</a:t>
            </a:r>
            <a:r>
              <a:rPr lang="en-IN" altLang="en-US" sz="1200" dirty="0">
                <a:latin typeface="Cambria" panose="02040503050406030204" pitchFamily="18" charset="0"/>
              </a:rPr>
              <a:t> District, Telangana. Experiences during yatra were amazing as the journey included visiting “</a:t>
            </a:r>
            <a:r>
              <a:rPr lang="en-IN" altLang="en-US" sz="1200" dirty="0" err="1">
                <a:latin typeface="Cambria" panose="02040503050406030204" pitchFamily="18" charset="0"/>
              </a:rPr>
              <a:t>Aranya</a:t>
            </a:r>
            <a:r>
              <a:rPr lang="en-IN" altLang="en-US" sz="1200" dirty="0">
                <a:latin typeface="Cambria" panose="02040503050406030204" pitchFamily="18" charset="0"/>
              </a:rPr>
              <a:t>” – a permaculture Institution, Meeting </a:t>
            </a:r>
            <a:r>
              <a:rPr lang="en-IN" altLang="en-US" sz="1200" dirty="0" err="1">
                <a:latin typeface="Cambria" panose="02040503050406030204" pitchFamily="18" charset="0"/>
              </a:rPr>
              <a:t>Smt</a:t>
            </a:r>
            <a:r>
              <a:rPr lang="en-IN" altLang="en-US" sz="1200" dirty="0">
                <a:latin typeface="Cambria" panose="02040503050406030204" pitchFamily="18" charset="0"/>
              </a:rPr>
              <a:t> </a:t>
            </a:r>
            <a:r>
              <a:rPr lang="en-IN" altLang="en-US" sz="1200" dirty="0" err="1">
                <a:latin typeface="Cambria" panose="02040503050406030204" pitchFamily="18" charset="0"/>
              </a:rPr>
              <a:t>Tuljamma</a:t>
            </a:r>
            <a:r>
              <a:rPr lang="en-IN" altLang="en-US" sz="1200" dirty="0">
                <a:latin typeface="Cambria" panose="02040503050406030204" pitchFamily="18" charset="0"/>
              </a:rPr>
              <a:t> - a simple but extremely helpful to the society, Konda </a:t>
            </a:r>
            <a:r>
              <a:rPr lang="en-IN" altLang="en-US" sz="1200" dirty="0" err="1">
                <a:latin typeface="Cambria" panose="02040503050406030204" pitchFamily="18" charset="0"/>
              </a:rPr>
              <a:t>reddy</a:t>
            </a:r>
            <a:r>
              <a:rPr lang="en-IN" altLang="en-US" sz="1200" dirty="0">
                <a:latin typeface="Cambria" panose="02040503050406030204" pitchFamily="18" charset="0"/>
              </a:rPr>
              <a:t> a </a:t>
            </a:r>
            <a:r>
              <a:rPr lang="en-IN" altLang="en-US" sz="1200" dirty="0" err="1">
                <a:latin typeface="Cambria" panose="02040503050406030204" pitchFamily="18" charset="0"/>
              </a:rPr>
              <a:t>septugenerain</a:t>
            </a:r>
            <a:r>
              <a:rPr lang="en-IN" altLang="en-US" sz="1200" dirty="0">
                <a:latin typeface="Cambria" panose="02040503050406030204" pitchFamily="18" charset="0"/>
              </a:rPr>
              <a:t> who walked faster than all the </a:t>
            </a:r>
            <a:r>
              <a:rPr lang="en-IN" altLang="en-US" sz="1200" dirty="0" err="1">
                <a:latin typeface="Cambria" panose="02040503050406030204" pitchFamily="18" charset="0"/>
              </a:rPr>
              <a:t>yatris</a:t>
            </a:r>
            <a:r>
              <a:rPr lang="en-IN" altLang="en-US" sz="1200" dirty="0">
                <a:latin typeface="Cambria" panose="02040503050406030204" pitchFamily="18" charset="0"/>
              </a:rPr>
              <a:t> and shared amazing anecdotes of his times. </a:t>
            </a:r>
            <a:r>
              <a:rPr lang="en-IN" altLang="en-US" sz="1200" dirty="0" err="1">
                <a:latin typeface="Cambria" panose="02040503050406030204" pitchFamily="18" charset="0"/>
              </a:rPr>
              <a:t>Yatris</a:t>
            </a:r>
            <a:r>
              <a:rPr lang="en-IN" altLang="en-US" sz="1200" dirty="0">
                <a:latin typeface="Cambria" panose="02040503050406030204" pitchFamily="18" charset="0"/>
              </a:rPr>
              <a:t> also visited DDS – a four-decade old organization dedicated to preserve and promote local seeds and millets for farming and consumption. We found few innovators too and  documented the knowledge of herbal healers. Interaction with children was least due to School holidays.  </a:t>
            </a:r>
          </a:p>
          <a:p>
            <a:pPr algn="just">
              <a:spcBef>
                <a:spcPct val="0"/>
              </a:spcBef>
              <a:buFontTx/>
              <a:buNone/>
            </a:pPr>
            <a:endParaRPr lang="en-IN" altLang="en-US" sz="1200" b="1" dirty="0">
              <a:solidFill>
                <a:srgbClr val="00B050"/>
              </a:solidFill>
            </a:endParaRPr>
          </a:p>
          <a:p>
            <a:pPr algn="just" eaLnBrk="1" hangingPunct="1">
              <a:spcBef>
                <a:spcPct val="0"/>
              </a:spcBef>
              <a:buFontTx/>
              <a:buNone/>
            </a:pPr>
            <a:r>
              <a:rPr lang="en-IN" altLang="en-US" sz="1200" b="1" dirty="0">
                <a:solidFill>
                  <a:srgbClr val="00B050"/>
                </a:solidFill>
              </a:rPr>
              <a:t>Twenty Fifth </a:t>
            </a:r>
            <a:r>
              <a:rPr lang="en-IN" altLang="en-US" sz="1200" b="1" dirty="0" err="1">
                <a:solidFill>
                  <a:srgbClr val="00B050"/>
                </a:solidFill>
              </a:rPr>
              <a:t>Chinna</a:t>
            </a:r>
            <a:r>
              <a:rPr lang="en-IN" altLang="en-US" sz="1200" b="1" dirty="0">
                <a:solidFill>
                  <a:srgbClr val="00B050"/>
                </a:solidFill>
              </a:rPr>
              <a:t> </a:t>
            </a:r>
            <a:r>
              <a:rPr lang="en-IN" altLang="en-US" sz="1200" b="1" dirty="0" err="1">
                <a:solidFill>
                  <a:srgbClr val="00B050"/>
                </a:solidFill>
              </a:rPr>
              <a:t>Shodha</a:t>
            </a:r>
            <a:r>
              <a:rPr lang="en-IN" altLang="en-US" sz="1200" b="1" dirty="0">
                <a:solidFill>
                  <a:srgbClr val="00B050"/>
                </a:solidFill>
              </a:rPr>
              <a:t> Yatra </a:t>
            </a:r>
            <a:r>
              <a:rPr lang="en-IN" altLang="en-US" sz="1200" b="1" dirty="0">
                <a:latin typeface="Cambria" panose="02040503050406030204" pitchFamily="18" charset="0"/>
              </a:rPr>
              <a:t>-  </a:t>
            </a:r>
            <a:r>
              <a:rPr lang="en-US" altLang="en-US" sz="1200" dirty="0">
                <a:latin typeface="Cambria" panose="02040503050406030204" pitchFamily="18" charset="0"/>
              </a:rPr>
              <a:t>This was a unique yatra for many reasons. Firstly, 46 participants with 11 women/girls was a record for all yatras. It had two youngest Yatries Rudra and </a:t>
            </a:r>
            <a:r>
              <a:rPr lang="en-US" altLang="en-US" sz="1200" dirty="0" err="1">
                <a:latin typeface="Cambria" panose="02040503050406030204" pitchFamily="18" charset="0"/>
              </a:rPr>
              <a:t>Nilaya</a:t>
            </a:r>
            <a:r>
              <a:rPr lang="en-US" altLang="en-US" sz="1200" dirty="0">
                <a:latin typeface="Cambria" panose="02040503050406030204" pitchFamily="18" charset="0"/>
              </a:rPr>
              <a:t> in their fifteenth year. The yatra also saw very low temperatures </a:t>
            </a:r>
            <a:r>
              <a:rPr lang="en-US" altLang="en-US" sz="1200" dirty="0" err="1">
                <a:latin typeface="Cambria" panose="02040503050406030204" pitchFamily="18" charset="0"/>
              </a:rPr>
              <a:t>upto</a:t>
            </a:r>
            <a:r>
              <a:rPr lang="en-US" altLang="en-US" sz="1200" dirty="0">
                <a:latin typeface="Cambria" panose="02040503050406030204" pitchFamily="18" charset="0"/>
              </a:rPr>
              <a:t> 4 degrees centigrade at </a:t>
            </a:r>
            <a:r>
              <a:rPr lang="en-US" altLang="en-US" sz="1200" dirty="0" err="1">
                <a:latin typeface="Cambria" panose="02040503050406030204" pitchFamily="18" charset="0"/>
              </a:rPr>
              <a:t>Lambasingi</a:t>
            </a:r>
            <a:r>
              <a:rPr lang="en-US" altLang="en-US" sz="1200" dirty="0">
                <a:latin typeface="Cambria" panose="02040503050406030204" pitchFamily="18" charset="0"/>
              </a:rPr>
              <a:t> on the second day night. The group walked 58 Kms and passed through some very remote, pristine and with simple people inhabiting the place. Every </a:t>
            </a:r>
            <a:r>
              <a:rPr lang="en-US" altLang="en-US" sz="1200" dirty="0" err="1">
                <a:latin typeface="Cambria" panose="02040503050406030204" pitchFamily="18" charset="0"/>
              </a:rPr>
              <a:t>yatri</a:t>
            </a:r>
            <a:r>
              <a:rPr lang="en-US" altLang="en-US" sz="1200" dirty="0">
                <a:latin typeface="Cambria" panose="02040503050406030204" pitchFamily="18" charset="0"/>
              </a:rPr>
              <a:t> was excited to walk and learn through interaction with people and witnessing the nature and love of the locals. We had some amazing moments when a dog - nick named CSY followed us for 16 kms on the last day.</a:t>
            </a:r>
          </a:p>
          <a:p>
            <a:pPr algn="just" eaLnBrk="1" hangingPunct="1">
              <a:spcBef>
                <a:spcPct val="0"/>
              </a:spcBef>
              <a:buFontTx/>
              <a:buNone/>
            </a:pPr>
            <a:endParaRPr lang="en-GB" altLang="en-US" sz="1200" b="1" dirty="0">
              <a:solidFill>
                <a:srgbClr val="00B050"/>
              </a:solidFill>
              <a:latin typeface="Cambria" panose="02040503050406030204" pitchFamily="18" charset="0"/>
            </a:endParaRPr>
          </a:p>
          <a:p>
            <a:pPr algn="just" eaLnBrk="1" hangingPunct="1">
              <a:spcBef>
                <a:spcPct val="0"/>
              </a:spcBef>
              <a:buFontTx/>
              <a:buNone/>
            </a:pPr>
            <a:r>
              <a:rPr lang="en-GB" altLang="en-US" sz="1200" b="1" dirty="0">
                <a:solidFill>
                  <a:srgbClr val="00B050"/>
                </a:solidFill>
                <a:latin typeface="Cambria" panose="02040503050406030204" pitchFamily="18" charset="0"/>
              </a:rPr>
              <a:t>Twenty Sixth </a:t>
            </a:r>
            <a:r>
              <a:rPr lang="en-GB" altLang="en-US" sz="1200" b="1" dirty="0" err="1">
                <a:solidFill>
                  <a:srgbClr val="00B050"/>
                </a:solidFill>
                <a:latin typeface="Cambria" panose="02040503050406030204" pitchFamily="18" charset="0"/>
              </a:rPr>
              <a:t>Chinna</a:t>
            </a:r>
            <a:r>
              <a:rPr lang="en-GB" altLang="en-US" sz="1200" b="1" dirty="0">
                <a:solidFill>
                  <a:srgbClr val="00B050"/>
                </a:solidFill>
                <a:latin typeface="Cambria" panose="02040503050406030204" pitchFamily="18" charset="0"/>
              </a:rPr>
              <a:t> </a:t>
            </a:r>
            <a:r>
              <a:rPr lang="en-GB" altLang="en-US" sz="1200" b="1" dirty="0" err="1">
                <a:solidFill>
                  <a:srgbClr val="00B050"/>
                </a:solidFill>
                <a:latin typeface="Cambria" panose="02040503050406030204" pitchFamily="18" charset="0"/>
              </a:rPr>
              <a:t>Shodha</a:t>
            </a:r>
            <a:r>
              <a:rPr lang="en-GB" altLang="en-US" sz="1200" b="1" dirty="0">
                <a:solidFill>
                  <a:srgbClr val="00B050"/>
                </a:solidFill>
                <a:latin typeface="Cambria" panose="02040503050406030204" pitchFamily="18" charset="0"/>
              </a:rPr>
              <a:t> Yatra</a:t>
            </a:r>
            <a:r>
              <a:rPr lang="en-GB" altLang="en-US" sz="1200" dirty="0">
                <a:latin typeface="Cambria" panose="02040503050406030204" pitchFamily="18" charset="0"/>
              </a:rPr>
              <a:t> </a:t>
            </a:r>
            <a:r>
              <a:rPr lang="en-US" altLang="en-US" sz="1200" dirty="0">
                <a:latin typeface="Cambria" panose="02040503050406030204" pitchFamily="18" charset="0"/>
              </a:rPr>
              <a:t>- 46 yatries from various walks of life and of all ages with a dozen girls and ladies started the yatra from </a:t>
            </a:r>
            <a:r>
              <a:rPr lang="en-US" altLang="en-US" sz="1200" dirty="0" err="1">
                <a:latin typeface="Cambria" panose="02040503050406030204" pitchFamily="18" charset="0"/>
              </a:rPr>
              <a:t>Nagayalanka</a:t>
            </a:r>
            <a:r>
              <a:rPr lang="en-US" altLang="en-US" sz="1200" dirty="0">
                <a:latin typeface="Cambria" panose="02040503050406030204" pitchFamily="18" charset="0"/>
              </a:rPr>
              <a:t> in </a:t>
            </a:r>
            <a:r>
              <a:rPr lang="en-US" altLang="en-US" sz="1200" dirty="0" err="1">
                <a:latin typeface="Cambria" panose="02040503050406030204" pitchFamily="18" charset="0"/>
              </a:rPr>
              <a:t>krishna</a:t>
            </a:r>
            <a:r>
              <a:rPr lang="en-US" altLang="en-US" sz="1200" dirty="0">
                <a:latin typeface="Cambria" panose="02040503050406030204" pitchFamily="18" charset="0"/>
              </a:rPr>
              <a:t> </a:t>
            </a:r>
            <a:r>
              <a:rPr lang="en-US" altLang="en-US" sz="1200" dirty="0" err="1">
                <a:latin typeface="Cambria" panose="02040503050406030204" pitchFamily="18" charset="0"/>
              </a:rPr>
              <a:t>dist</a:t>
            </a:r>
            <a:r>
              <a:rPr lang="en-US" altLang="en-US" sz="1200" dirty="0">
                <a:latin typeface="Cambria" panose="02040503050406030204" pitchFamily="18" charset="0"/>
              </a:rPr>
              <a:t> from the banks of River Krishna. Three days walk </a:t>
            </a:r>
            <a:r>
              <a:rPr lang="en-US" altLang="en-US" sz="1200" dirty="0" err="1">
                <a:latin typeface="Cambria" panose="02040503050406030204" pitchFamily="18" charset="0"/>
              </a:rPr>
              <a:t>upto</a:t>
            </a:r>
            <a:r>
              <a:rPr lang="en-US" altLang="en-US" sz="1200" dirty="0">
                <a:latin typeface="Cambria" panose="02040503050406030204" pitchFamily="18" charset="0"/>
              </a:rPr>
              <a:t> </a:t>
            </a:r>
            <a:r>
              <a:rPr lang="en-US" altLang="en-US" sz="1200" dirty="0" err="1">
                <a:latin typeface="Cambria" panose="02040503050406030204" pitchFamily="18" charset="0"/>
              </a:rPr>
              <a:t>Hamsla</a:t>
            </a:r>
            <a:r>
              <a:rPr lang="en-US" altLang="en-US" sz="1200" dirty="0">
                <a:latin typeface="Cambria" panose="02040503050406030204" pitchFamily="18" charset="0"/>
              </a:rPr>
              <a:t> </a:t>
            </a:r>
            <a:r>
              <a:rPr lang="en-US" altLang="en-US" sz="1200" dirty="0" err="1">
                <a:latin typeface="Cambria" panose="02040503050406030204" pitchFamily="18" charset="0"/>
              </a:rPr>
              <a:t>Deevi</a:t>
            </a:r>
            <a:r>
              <a:rPr lang="en-US" altLang="en-US" sz="1200" dirty="0">
                <a:latin typeface="Cambria" panose="02040503050406030204" pitchFamily="18" charset="0"/>
              </a:rPr>
              <a:t> included visiting over dozen villages, interaction with students in 3 schools, crossing River Krishna twice </a:t>
            </a:r>
            <a:r>
              <a:rPr lang="en-US" altLang="en-US" sz="1200" dirty="0" err="1">
                <a:latin typeface="Cambria" panose="02040503050406030204" pitchFamily="18" charset="0"/>
              </a:rPr>
              <a:t>ona</a:t>
            </a:r>
            <a:r>
              <a:rPr lang="en-US" altLang="en-US" sz="1200" dirty="0">
                <a:latin typeface="Cambria" panose="02040503050406030204" pitchFamily="18" charset="0"/>
              </a:rPr>
              <a:t> ferry with many vehicles and people, spending a night on an island, walking in the moonlight on KARAKATTA which runs parallel to the Bay of Bengal, visiting </a:t>
            </a:r>
            <a:r>
              <a:rPr lang="en-US" altLang="en-US" sz="1200" dirty="0" err="1">
                <a:latin typeface="Cambria" panose="02040503050406030204" pitchFamily="18" charset="0"/>
              </a:rPr>
              <a:t>Sorla</a:t>
            </a:r>
            <a:r>
              <a:rPr lang="en-US" altLang="en-US" sz="1200" dirty="0">
                <a:latin typeface="Cambria" panose="02040503050406030204" pitchFamily="18" charset="0"/>
              </a:rPr>
              <a:t> Gundi village which lost over 600 people in two hours during 1977 cyclone. Finality was when yatries immersed themselves  in the sea at </a:t>
            </a:r>
            <a:r>
              <a:rPr lang="en-US" altLang="en-US" sz="1200" dirty="0" err="1">
                <a:latin typeface="Cambria" panose="02040503050406030204" pitchFamily="18" charset="0"/>
              </a:rPr>
              <a:t>Hamsala</a:t>
            </a:r>
            <a:r>
              <a:rPr lang="en-US" altLang="en-US" sz="1200" dirty="0">
                <a:latin typeface="Cambria" panose="02040503050406030204" pitchFamily="18" charset="0"/>
              </a:rPr>
              <a:t> </a:t>
            </a:r>
            <a:r>
              <a:rPr lang="en-US" altLang="en-US" sz="1200" dirty="0" err="1">
                <a:latin typeface="Cambria" panose="02040503050406030204" pitchFamily="18" charset="0"/>
              </a:rPr>
              <a:t>deevi</a:t>
            </a:r>
            <a:r>
              <a:rPr lang="en-US" altLang="en-US" sz="1200" dirty="0">
                <a:latin typeface="Cambria" panose="02040503050406030204" pitchFamily="18" charset="0"/>
              </a:rPr>
              <a:t> on the last day before the yatries bid farewell to each other. Interaction with women was very significant and the life of fishermen was the focus of the yatra. Walking through mangroves was an experience having understood how they help people living in its to proximity. </a:t>
            </a:r>
          </a:p>
          <a:p>
            <a:pPr algn="just" eaLnBrk="1" hangingPunct="1">
              <a:spcBef>
                <a:spcPct val="0"/>
              </a:spcBef>
              <a:buFontTx/>
              <a:buNone/>
            </a:pPr>
            <a:endParaRPr lang="en-US" altLang="en-US" sz="1200" dirty="0">
              <a:latin typeface="Cambria" panose="02040503050406030204" pitchFamily="18" charset="0"/>
            </a:endParaRPr>
          </a:p>
          <a:p>
            <a:pPr algn="just" eaLnBrk="1" hangingPunct="1">
              <a:spcBef>
                <a:spcPct val="0"/>
              </a:spcBef>
              <a:buFontTx/>
              <a:buNone/>
            </a:pPr>
            <a:endParaRPr lang="en-US" altLang="en-US" sz="1200" b="1" dirty="0">
              <a:solidFill>
                <a:srgbClr val="00B050"/>
              </a:solidFill>
              <a:latin typeface="Cambria" panose="02040503050406030204" pitchFamily="18" charset="0"/>
            </a:endParaRPr>
          </a:p>
          <a:p>
            <a:pPr algn="just" eaLnBrk="1" hangingPunct="1">
              <a:spcBef>
                <a:spcPct val="0"/>
              </a:spcBef>
              <a:buFontTx/>
              <a:buNone/>
            </a:pPr>
            <a:endParaRPr lang="en-GB" altLang="en-US" sz="1200" dirty="0">
              <a:latin typeface="Cambria" panose="020405030504060302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C05BE4-4C4B-4A47-AD6E-4F84BF20A3A7}"/>
              </a:ext>
            </a:extLst>
          </p:cNvPr>
          <p:cNvSpPr/>
          <p:nvPr/>
        </p:nvSpPr>
        <p:spPr>
          <a:xfrm>
            <a:off x="5638800" y="0"/>
            <a:ext cx="685800" cy="914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6387" name="Picture 4" descr="hblogo copy1">
            <a:extLst>
              <a:ext uri="{FF2B5EF4-FFF2-40B4-BE49-F238E27FC236}">
                <a16:creationId xmlns:a16="http://schemas.microsoft.com/office/drawing/2014/main" id="{6D3E301C-61B6-4BAA-8E0E-387D0E22E8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5788" y="7620000"/>
            <a:ext cx="6318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2">
            <a:extLst>
              <a:ext uri="{FF2B5EF4-FFF2-40B4-BE49-F238E27FC236}">
                <a16:creationId xmlns:a16="http://schemas.microsoft.com/office/drawing/2014/main" id="{6126E148-01BE-456B-8F99-73F2586284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6563" t="17708" r="10938" b="69792"/>
          <a:stretch>
            <a:fillRect/>
          </a:stretch>
        </p:blipFill>
        <p:spPr bwMode="auto">
          <a:xfrm>
            <a:off x="5665788" y="8305800"/>
            <a:ext cx="63182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3C0D85FE-F82D-4E56-B036-4E303875C752}"/>
              </a:ext>
            </a:extLst>
          </p:cNvPr>
          <p:cNvSpPr/>
          <p:nvPr/>
        </p:nvSpPr>
        <p:spPr>
          <a:xfrm>
            <a:off x="6400800" y="0"/>
            <a:ext cx="152400" cy="914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390" name="Rectangle 8">
            <a:extLst>
              <a:ext uri="{FF2B5EF4-FFF2-40B4-BE49-F238E27FC236}">
                <a16:creationId xmlns:a16="http://schemas.microsoft.com/office/drawing/2014/main" id="{2AB1089C-763C-4D82-A1A8-8BCD781B14A5}"/>
              </a:ext>
            </a:extLst>
          </p:cNvPr>
          <p:cNvSpPr>
            <a:spLocks noChangeArrowheads="1"/>
          </p:cNvSpPr>
          <p:nvPr/>
        </p:nvSpPr>
        <p:spPr bwMode="auto">
          <a:xfrm>
            <a:off x="152400" y="153988"/>
            <a:ext cx="5486400" cy="987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1200" b="1" dirty="0">
                <a:solidFill>
                  <a:srgbClr val="00B050"/>
                </a:solidFill>
                <a:latin typeface="Cambria" panose="02040503050406030204" pitchFamily="18" charset="0"/>
              </a:rPr>
              <a:t>Twenty Seventh </a:t>
            </a:r>
            <a:r>
              <a:rPr lang="en-US" altLang="en-US" sz="1200" b="1" dirty="0" err="1">
                <a:solidFill>
                  <a:srgbClr val="00B050"/>
                </a:solidFill>
                <a:latin typeface="Cambria" panose="02040503050406030204" pitchFamily="18" charset="0"/>
              </a:rPr>
              <a:t>Chinna</a:t>
            </a:r>
            <a:r>
              <a:rPr lang="en-US" altLang="en-US" sz="1200" b="1" dirty="0">
                <a:solidFill>
                  <a:srgbClr val="00B050"/>
                </a:solidFill>
                <a:latin typeface="Cambria" panose="02040503050406030204" pitchFamily="18" charset="0"/>
              </a:rPr>
              <a:t> </a:t>
            </a:r>
            <a:r>
              <a:rPr lang="en-US" altLang="en-US" sz="1200" b="1" dirty="0" err="1">
                <a:solidFill>
                  <a:srgbClr val="00B050"/>
                </a:solidFill>
                <a:latin typeface="Cambria" panose="02040503050406030204" pitchFamily="18" charset="0"/>
              </a:rPr>
              <a:t>Shodha</a:t>
            </a:r>
            <a:r>
              <a:rPr lang="en-US" altLang="en-US" sz="1200" b="1" dirty="0">
                <a:solidFill>
                  <a:srgbClr val="00B050"/>
                </a:solidFill>
                <a:latin typeface="Cambria" panose="02040503050406030204" pitchFamily="18" charset="0"/>
              </a:rPr>
              <a:t> Yatra </a:t>
            </a:r>
            <a:r>
              <a:rPr lang="en-US" altLang="en-US" sz="1200" dirty="0">
                <a:latin typeface="Cambria" panose="02040503050406030204" pitchFamily="18" charset="0"/>
              </a:rPr>
              <a:t>- 34 yatries walked over 58 Kms in Nagar Kurnool </a:t>
            </a:r>
            <a:r>
              <a:rPr lang="en-US" altLang="en-US" sz="1200" dirty="0" err="1">
                <a:latin typeface="Cambria" panose="02040503050406030204" pitchFamily="18" charset="0"/>
              </a:rPr>
              <a:t>dist</a:t>
            </a:r>
            <a:r>
              <a:rPr lang="en-US" altLang="en-US" sz="1200" dirty="0">
                <a:latin typeface="Cambria" panose="02040503050406030204" pitchFamily="18" charset="0"/>
              </a:rPr>
              <a:t> starting from </a:t>
            </a:r>
            <a:r>
              <a:rPr lang="en-US" altLang="en-US" sz="1200" dirty="0" err="1">
                <a:latin typeface="Cambria" panose="02040503050406030204" pitchFamily="18" charset="0"/>
              </a:rPr>
              <a:t>Peddakothapalli</a:t>
            </a:r>
            <a:r>
              <a:rPr lang="en-US" altLang="en-US" sz="1200" dirty="0">
                <a:latin typeface="Cambria" panose="02040503050406030204" pitchFamily="18" charset="0"/>
              </a:rPr>
              <a:t> to </a:t>
            </a:r>
            <a:r>
              <a:rPr lang="en-US" altLang="en-US" sz="1200" dirty="0" err="1">
                <a:latin typeface="Cambria" panose="02040503050406030204" pitchFamily="18" charset="0"/>
              </a:rPr>
              <a:t>Somasila</a:t>
            </a:r>
            <a:r>
              <a:rPr lang="en-US" altLang="en-US" sz="1200" dirty="0">
                <a:latin typeface="Cambria" panose="02040503050406030204" pitchFamily="18" charset="0"/>
              </a:rPr>
              <a:t>. They interacted with school children, farmers and women. We met a farmer in the village who expressed his anguish at the unviability of farming due to high input costs and low price for farm produce. A women shared how happy she is being in the village as everyone knows everyone and care for each other.  </a:t>
            </a:r>
            <a:r>
              <a:rPr lang="en-US" altLang="en-US" sz="1200" dirty="0" err="1">
                <a:latin typeface="Cambria" panose="02040503050406030204" pitchFamily="18" charset="0"/>
              </a:rPr>
              <a:t>Somasila</a:t>
            </a:r>
            <a:r>
              <a:rPr lang="en-US" altLang="en-US" sz="1200" dirty="0">
                <a:latin typeface="Cambria" panose="02040503050406030204" pitchFamily="18" charset="0"/>
              </a:rPr>
              <a:t> - a scenic place located on the back waters of Krishna from </a:t>
            </a:r>
            <a:r>
              <a:rPr lang="en-US" altLang="en-US" sz="1200" dirty="0" err="1">
                <a:latin typeface="Cambria" panose="02040503050406030204" pitchFamily="18" charset="0"/>
              </a:rPr>
              <a:t>Srisailam</a:t>
            </a:r>
            <a:r>
              <a:rPr lang="en-US" altLang="en-US" sz="1200" dirty="0">
                <a:latin typeface="Cambria" panose="02040503050406030204" pitchFamily="18" charset="0"/>
              </a:rPr>
              <a:t> Dam was the best place for culmination of Yatra. </a:t>
            </a:r>
          </a:p>
          <a:p>
            <a:pPr algn="just" eaLnBrk="1" hangingPunct="1">
              <a:spcBef>
                <a:spcPct val="0"/>
              </a:spcBef>
              <a:buFontTx/>
              <a:buNone/>
            </a:pPr>
            <a:endParaRPr lang="en-US" altLang="en-US" sz="1200" b="1" dirty="0">
              <a:solidFill>
                <a:srgbClr val="00B050"/>
              </a:solidFill>
              <a:latin typeface="Cambria" panose="02040503050406030204" pitchFamily="18" charset="0"/>
            </a:endParaRPr>
          </a:p>
          <a:p>
            <a:pPr algn="just" eaLnBrk="1" hangingPunct="1">
              <a:spcBef>
                <a:spcPct val="0"/>
              </a:spcBef>
              <a:buFontTx/>
              <a:buNone/>
            </a:pPr>
            <a:r>
              <a:rPr lang="en-US" altLang="en-US" sz="1200" b="1" dirty="0">
                <a:solidFill>
                  <a:srgbClr val="00B050"/>
                </a:solidFill>
                <a:latin typeface="Cambria" panose="02040503050406030204" pitchFamily="18" charset="0"/>
              </a:rPr>
              <a:t>Twenty Eighth </a:t>
            </a:r>
            <a:r>
              <a:rPr lang="en-US" altLang="en-US" sz="1200" b="1" dirty="0" err="1">
                <a:solidFill>
                  <a:srgbClr val="00B050"/>
                </a:solidFill>
                <a:latin typeface="Cambria" panose="02040503050406030204" pitchFamily="18" charset="0"/>
              </a:rPr>
              <a:t>Chinna</a:t>
            </a:r>
            <a:r>
              <a:rPr lang="en-US" altLang="en-US" sz="1200" b="1" dirty="0">
                <a:solidFill>
                  <a:srgbClr val="00B050"/>
                </a:solidFill>
                <a:latin typeface="Cambria" panose="02040503050406030204" pitchFamily="18" charset="0"/>
              </a:rPr>
              <a:t> </a:t>
            </a:r>
            <a:r>
              <a:rPr lang="en-US" altLang="en-US" sz="1200" b="1" dirty="0" err="1">
                <a:solidFill>
                  <a:srgbClr val="00B050"/>
                </a:solidFill>
                <a:latin typeface="Cambria" panose="02040503050406030204" pitchFamily="18" charset="0"/>
              </a:rPr>
              <a:t>Shodha</a:t>
            </a:r>
            <a:r>
              <a:rPr lang="en-US" altLang="en-US" sz="1200" b="1" dirty="0">
                <a:solidFill>
                  <a:srgbClr val="00B050"/>
                </a:solidFill>
                <a:latin typeface="Cambria" panose="02040503050406030204" pitchFamily="18" charset="0"/>
              </a:rPr>
              <a:t> Yatra </a:t>
            </a:r>
            <a:r>
              <a:rPr lang="en-US" altLang="en-US" sz="1200" dirty="0">
                <a:latin typeface="Cambria" panose="02040503050406030204" pitchFamily="18" charset="0"/>
              </a:rPr>
              <a:t>- 36 Yatries gathered at </a:t>
            </a:r>
            <a:r>
              <a:rPr lang="en-US" altLang="en-US" sz="1200" dirty="0" err="1">
                <a:latin typeface="Cambria" panose="02040503050406030204" pitchFamily="18" charset="0"/>
              </a:rPr>
              <a:t>Valivetivaripalem</a:t>
            </a:r>
            <a:r>
              <a:rPr lang="en-US" altLang="en-US" sz="1200" dirty="0">
                <a:latin typeface="Cambria" panose="02040503050406030204" pitchFamily="18" charset="0"/>
              </a:rPr>
              <a:t> in a Brick making farm ten kms away from </a:t>
            </a:r>
            <a:r>
              <a:rPr lang="en-US" altLang="en-US" sz="1200" dirty="0" err="1">
                <a:latin typeface="Cambria" panose="02040503050406030204" pitchFamily="18" charset="0"/>
              </a:rPr>
              <a:t>Ongole</a:t>
            </a:r>
            <a:r>
              <a:rPr lang="en-US" altLang="en-US" sz="1200" dirty="0">
                <a:latin typeface="Cambria" panose="02040503050406030204" pitchFamily="18" charset="0"/>
              </a:rPr>
              <a:t>, the district capital of </a:t>
            </a:r>
            <a:r>
              <a:rPr lang="en-US" altLang="en-US" sz="1200" dirty="0" err="1">
                <a:latin typeface="Cambria" panose="02040503050406030204" pitchFamily="18" charset="0"/>
              </a:rPr>
              <a:t>Prakasam</a:t>
            </a:r>
            <a:r>
              <a:rPr lang="en-US" altLang="en-US" sz="1200" dirty="0">
                <a:latin typeface="Cambria" panose="02040503050406030204" pitchFamily="18" charset="0"/>
              </a:rPr>
              <a:t> Dist. An unlearning session in the morning brought us together for the first time. Next three days journey followed was a memorable as the nature and people opened their arms to extend hospitality, share their knowledge, displayed their skills, described the pains underlying the livelihood practices, humbly convey the apathy of the system and formal people. Women, men, children and elders were very kind to us all through the Yatra. Night halts on the side of the river and in Temple were the most peaceful. Small hotels provided the best and tastiest food at unbelievably low cost.  All through we could see the emphasis was on people - their happiness and well being. Yatries learnt about brick making, river fish catching, sea fish catching, crab catch and process, harvesting in sandy soils </a:t>
            </a:r>
            <a:r>
              <a:rPr lang="en-US" altLang="en-US" sz="1200" dirty="0" err="1">
                <a:latin typeface="Cambria" panose="02040503050406030204" pitchFamily="18" charset="0"/>
              </a:rPr>
              <a:t>etc</a:t>
            </a:r>
            <a:r>
              <a:rPr lang="en-US" altLang="en-US" sz="1200" dirty="0">
                <a:latin typeface="Cambria" panose="02040503050406030204" pitchFamily="18" charset="0"/>
              </a:rPr>
              <a:t> enroute interacting with fishermen, farmers and brick makers. E met elders </a:t>
            </a:r>
            <a:r>
              <a:rPr lang="en-US" altLang="en-US" sz="1200" dirty="0" err="1">
                <a:latin typeface="Cambria" panose="02040503050406030204" pitchFamily="18" charset="0"/>
              </a:rPr>
              <a:t>baove</a:t>
            </a:r>
            <a:r>
              <a:rPr lang="en-US" altLang="en-US" sz="1200" dirty="0">
                <a:latin typeface="Cambria" panose="02040503050406030204" pitchFamily="18" charset="0"/>
              </a:rPr>
              <a:t> 90 years and took their blessings and listened to their life story. This yatra also saw 5 inmates from local </a:t>
            </a:r>
            <a:r>
              <a:rPr lang="en-US" altLang="en-US" sz="1200" dirty="0" err="1">
                <a:latin typeface="Cambria" panose="02040503050406030204" pitchFamily="18" charset="0"/>
              </a:rPr>
              <a:t>Orphange</a:t>
            </a:r>
            <a:r>
              <a:rPr lang="en-US" altLang="en-US" sz="1200" dirty="0">
                <a:latin typeface="Cambria" panose="02040503050406030204" pitchFamily="18" charset="0"/>
              </a:rPr>
              <a:t> "</a:t>
            </a:r>
            <a:r>
              <a:rPr lang="en-US" altLang="en-US" sz="1200" dirty="0" err="1">
                <a:latin typeface="Cambria" panose="02040503050406030204" pitchFamily="18" charset="0"/>
              </a:rPr>
              <a:t>Bommarillu</a:t>
            </a:r>
            <a:r>
              <a:rPr lang="en-US" altLang="en-US" sz="1200" dirty="0">
                <a:latin typeface="Cambria" panose="02040503050406030204" pitchFamily="18" charset="0"/>
              </a:rPr>
              <a:t>" participating very actively and gave all of us </a:t>
            </a:r>
            <a:r>
              <a:rPr lang="en-US" altLang="en-US" sz="1200" dirty="0" err="1">
                <a:latin typeface="Cambria" panose="02040503050406030204" pitchFamily="18" charset="0"/>
              </a:rPr>
              <a:t>tremedous</a:t>
            </a:r>
            <a:r>
              <a:rPr lang="en-US" altLang="en-US" sz="1200" dirty="0">
                <a:latin typeface="Cambria" panose="02040503050406030204" pitchFamily="18" charset="0"/>
              </a:rPr>
              <a:t> pleasure and an intellectual company.</a:t>
            </a:r>
          </a:p>
          <a:p>
            <a:pPr algn="just" eaLnBrk="1" hangingPunct="1">
              <a:spcBef>
                <a:spcPct val="0"/>
              </a:spcBef>
              <a:buFontTx/>
              <a:buNone/>
            </a:pPr>
            <a:endParaRPr lang="en-US" altLang="en-US" sz="1200" dirty="0">
              <a:latin typeface="Cambria" panose="02040503050406030204" pitchFamily="18" charset="0"/>
            </a:endParaRPr>
          </a:p>
          <a:p>
            <a:pPr algn="just" eaLnBrk="1" hangingPunct="1">
              <a:spcBef>
                <a:spcPct val="0"/>
              </a:spcBef>
              <a:buFontTx/>
              <a:buNone/>
            </a:pPr>
            <a:r>
              <a:rPr lang="en-US" altLang="en-US" sz="1200" b="1" dirty="0">
                <a:solidFill>
                  <a:srgbClr val="00B050"/>
                </a:solidFill>
                <a:latin typeface="Cambria" panose="02040503050406030204" pitchFamily="18" charset="0"/>
              </a:rPr>
              <a:t>Twenty Ninth </a:t>
            </a:r>
            <a:r>
              <a:rPr lang="en-US" altLang="en-US" sz="1200" b="1" dirty="0" err="1">
                <a:solidFill>
                  <a:srgbClr val="00B050"/>
                </a:solidFill>
                <a:latin typeface="Cambria" panose="02040503050406030204" pitchFamily="18" charset="0"/>
              </a:rPr>
              <a:t>Chinna</a:t>
            </a:r>
            <a:r>
              <a:rPr lang="en-US" altLang="en-US" sz="1200" b="1" dirty="0">
                <a:solidFill>
                  <a:srgbClr val="00B050"/>
                </a:solidFill>
                <a:latin typeface="Cambria" panose="02040503050406030204" pitchFamily="18" charset="0"/>
              </a:rPr>
              <a:t> </a:t>
            </a:r>
            <a:r>
              <a:rPr lang="en-US" altLang="en-US" sz="1200" b="1" dirty="0" err="1">
                <a:solidFill>
                  <a:srgbClr val="00B050"/>
                </a:solidFill>
                <a:latin typeface="Cambria" panose="02040503050406030204" pitchFamily="18" charset="0"/>
              </a:rPr>
              <a:t>Shodha</a:t>
            </a:r>
            <a:r>
              <a:rPr lang="en-US" altLang="en-US" sz="1200" b="1" dirty="0">
                <a:solidFill>
                  <a:srgbClr val="00B050"/>
                </a:solidFill>
                <a:latin typeface="Cambria" panose="02040503050406030204" pitchFamily="18" charset="0"/>
              </a:rPr>
              <a:t> Yatra - </a:t>
            </a:r>
            <a:r>
              <a:rPr lang="en-US" altLang="en-US" sz="1200" dirty="0"/>
              <a:t>34 Yatries collected at the Innovator </a:t>
            </a:r>
            <a:r>
              <a:rPr lang="en-US" altLang="en-US" sz="1200" dirty="0" err="1"/>
              <a:t>Shanmukha</a:t>
            </a:r>
            <a:r>
              <a:rPr lang="en-US" altLang="en-US" sz="1200" dirty="0"/>
              <a:t> Rao’s house in </a:t>
            </a:r>
            <a:r>
              <a:rPr lang="en-US" altLang="en-US" sz="1200" dirty="0" err="1"/>
              <a:t>Kambalapally</a:t>
            </a:r>
            <a:r>
              <a:rPr lang="en-US" altLang="en-US" sz="1200" dirty="0"/>
              <a:t> village on the morning 21 December 2018. The journey began with an intense interaction with students of local school. Yatra went through a fairly cultivated area, beautiful hills and river beds, mostly through </a:t>
            </a:r>
            <a:r>
              <a:rPr lang="en-US" altLang="en-US" sz="1200" dirty="0" err="1"/>
              <a:t>Pakhal</a:t>
            </a:r>
            <a:r>
              <a:rPr lang="en-US" altLang="en-US" sz="1200" dirty="0"/>
              <a:t> reserve forest. Another innovator S Babu interacted with yatries and described his simple but very useful innovation. Enroute, yatries met many young farmers, which is rare nowadays, shepherds, school students, women and teachers. Visit to </a:t>
            </a:r>
            <a:r>
              <a:rPr lang="en-US" altLang="en-US" sz="1200" dirty="0" err="1"/>
              <a:t>Bheemunipadam</a:t>
            </a:r>
            <a:r>
              <a:rPr lang="en-US" altLang="en-US" sz="1200" dirty="0"/>
              <a:t> was a bit disappointment as the expected water fall   was missing. Walk in the pure moonlight was bliss for all. Silent walk and walk through dark nights in unknown villages with utmost safety and security made all of us feel that villages by default are safer than over protected urban areas. A 48 Km walk was worth it. </a:t>
            </a:r>
          </a:p>
          <a:p>
            <a:pPr algn="just" eaLnBrk="1" hangingPunct="1">
              <a:spcBef>
                <a:spcPct val="0"/>
              </a:spcBef>
              <a:buFontTx/>
              <a:buNone/>
            </a:pPr>
            <a:endParaRPr lang="en-US" altLang="en-US" sz="1200" dirty="0"/>
          </a:p>
          <a:p>
            <a:pPr algn="just" eaLnBrk="1" hangingPunct="1">
              <a:spcBef>
                <a:spcPct val="0"/>
              </a:spcBef>
              <a:buFontTx/>
              <a:buNone/>
            </a:pPr>
            <a:r>
              <a:rPr lang="en-US" altLang="en-US" sz="1200" b="1" dirty="0">
                <a:solidFill>
                  <a:srgbClr val="00B050"/>
                </a:solidFill>
                <a:latin typeface="Cambria" panose="02040503050406030204" pitchFamily="18" charset="0"/>
              </a:rPr>
              <a:t>Thirtieth </a:t>
            </a:r>
            <a:r>
              <a:rPr lang="en-US" altLang="en-US" sz="1200" b="1" dirty="0" err="1">
                <a:solidFill>
                  <a:srgbClr val="00B050"/>
                </a:solidFill>
                <a:latin typeface="Cambria" panose="02040503050406030204" pitchFamily="18" charset="0"/>
              </a:rPr>
              <a:t>Chinna</a:t>
            </a:r>
            <a:r>
              <a:rPr lang="en-US" altLang="en-US" sz="1200" b="1" dirty="0">
                <a:solidFill>
                  <a:srgbClr val="00B050"/>
                </a:solidFill>
                <a:latin typeface="Cambria" panose="02040503050406030204" pitchFamily="18" charset="0"/>
              </a:rPr>
              <a:t> </a:t>
            </a:r>
            <a:r>
              <a:rPr lang="en-US" altLang="en-US" sz="1200" b="1" dirty="0" err="1">
                <a:solidFill>
                  <a:srgbClr val="00B050"/>
                </a:solidFill>
                <a:latin typeface="Cambria" panose="02040503050406030204" pitchFamily="18" charset="0"/>
              </a:rPr>
              <a:t>Shodha</a:t>
            </a:r>
            <a:r>
              <a:rPr lang="en-US" altLang="en-US" sz="1200" b="1" dirty="0">
                <a:solidFill>
                  <a:srgbClr val="00B050"/>
                </a:solidFill>
                <a:latin typeface="Cambria" panose="02040503050406030204" pitchFamily="18" charset="0"/>
              </a:rPr>
              <a:t> Yatra </a:t>
            </a:r>
            <a:r>
              <a:rPr lang="en-US" altLang="en-US" sz="1200" dirty="0">
                <a:latin typeface="Cambria" panose="02040503050406030204" pitchFamily="18" charset="0"/>
              </a:rPr>
              <a:t>- The coastal district of </a:t>
            </a:r>
            <a:r>
              <a:rPr lang="en-US" altLang="en-US" sz="1200" dirty="0" err="1">
                <a:latin typeface="Cambria" panose="02040503050406030204" pitchFamily="18" charset="0"/>
              </a:rPr>
              <a:t>Srikakualam</a:t>
            </a:r>
            <a:r>
              <a:rPr lang="en-US" altLang="en-US" sz="1200" dirty="0">
                <a:latin typeface="Cambria" panose="02040503050406030204" pitchFamily="18" charset="0"/>
              </a:rPr>
              <a:t> was in the news lately for not so good reason. Cyclone </a:t>
            </a:r>
            <a:r>
              <a:rPr lang="en-US" altLang="en-US" sz="1200" dirty="0" err="1">
                <a:latin typeface="Cambria" panose="02040503050406030204" pitchFamily="18" charset="0"/>
              </a:rPr>
              <a:t>Hudhud</a:t>
            </a:r>
            <a:r>
              <a:rPr lang="en-US" altLang="en-US" sz="1200" dirty="0">
                <a:latin typeface="Cambria" panose="02040503050406030204" pitchFamily="18" charset="0"/>
              </a:rPr>
              <a:t> caused substantial damage to the age old coconut and cashew trees and took away the livelihood from thousands of farmers in the coastal region of the district.  The route we took was closer to the cyclone affected area. People appeared to have overcome the loss and resumed their lives as usual. </a:t>
            </a:r>
            <a:r>
              <a:rPr lang="en-US" altLang="en-US" sz="1200" dirty="0" err="1">
                <a:latin typeface="Cambria" panose="02040503050406030204" pitchFamily="18" charset="0"/>
              </a:rPr>
              <a:t>Ponduru</a:t>
            </a:r>
            <a:r>
              <a:rPr lang="en-US" altLang="en-US" sz="1200" dirty="0">
                <a:latin typeface="Cambria" panose="02040503050406030204" pitchFamily="18" charset="0"/>
              </a:rPr>
              <a:t> , the starting point of the Yatra is famous for Khadi and in the last century, majority of politicians wore kurtas made</a:t>
            </a:r>
          </a:p>
          <a:p>
            <a:pPr algn="just" eaLnBrk="1" hangingPunct="1">
              <a:spcBef>
                <a:spcPct val="0"/>
              </a:spcBef>
              <a:buFontTx/>
              <a:buNone/>
            </a:pPr>
            <a:endParaRPr lang="en-US" altLang="en-US" sz="1200" dirty="0">
              <a:latin typeface="Cambria" panose="02040503050406030204" pitchFamily="18" charset="0"/>
            </a:endParaRPr>
          </a:p>
          <a:p>
            <a:pPr algn="just" eaLnBrk="1" hangingPunct="1">
              <a:spcBef>
                <a:spcPct val="0"/>
              </a:spcBef>
              <a:buFontTx/>
              <a:buNone/>
            </a:pPr>
            <a:endParaRPr lang="en-US" altLang="en-US" sz="1200" dirty="0">
              <a:latin typeface="Cambria" panose="02040503050406030204" pitchFamily="18" charset="0"/>
            </a:endParaRPr>
          </a:p>
          <a:p>
            <a:pPr algn="just" eaLnBrk="1" hangingPunct="1">
              <a:spcBef>
                <a:spcPct val="0"/>
              </a:spcBef>
              <a:buFontTx/>
              <a:buNone/>
            </a:pPr>
            <a:endParaRPr lang="en-US" altLang="en-US" sz="1200" dirty="0">
              <a:latin typeface="Cambria" panose="02040503050406030204" pitchFamily="18" charset="0"/>
            </a:endParaRPr>
          </a:p>
          <a:p>
            <a:pPr algn="just" eaLnBrk="1" hangingPunct="1">
              <a:spcBef>
                <a:spcPct val="0"/>
              </a:spcBef>
              <a:buFontTx/>
              <a:buNone/>
            </a:pPr>
            <a:endParaRPr lang="en-US" altLang="en-US" sz="1200" dirty="0">
              <a:latin typeface="Cambria" panose="02040503050406030204" pitchFamily="18" charset="0"/>
            </a:endParaRPr>
          </a:p>
          <a:p>
            <a:pPr algn="just" eaLnBrk="1" hangingPunct="1">
              <a:spcBef>
                <a:spcPct val="0"/>
              </a:spcBef>
              <a:buFontTx/>
              <a:buNone/>
            </a:pPr>
            <a:endParaRPr lang="en-US" altLang="en-US" sz="1200" dirty="0">
              <a:latin typeface="Cambria" panose="02040503050406030204" pitchFamily="18" charset="0"/>
            </a:endParaRPr>
          </a:p>
          <a:p>
            <a:pPr algn="just" eaLnBrk="1" hangingPunct="1">
              <a:spcBef>
                <a:spcPct val="0"/>
              </a:spcBef>
              <a:buFontTx/>
              <a:buNone/>
            </a:pPr>
            <a:endParaRPr lang="en-US" altLang="en-US" sz="1200" dirty="0">
              <a:latin typeface="Cambria" panose="02040503050406030204" pitchFamily="18" charset="0"/>
            </a:endParaRPr>
          </a:p>
          <a:p>
            <a:pPr algn="just" eaLnBrk="1" hangingPunct="1">
              <a:spcBef>
                <a:spcPct val="0"/>
              </a:spcBef>
              <a:buFontTx/>
              <a:buNone/>
            </a:pPr>
            <a:endParaRPr lang="en-US" altLang="en-US" sz="1200" dirty="0">
              <a:latin typeface="Cambria" panose="02040503050406030204" pitchFamily="18" charset="0"/>
            </a:endParaRPr>
          </a:p>
          <a:p>
            <a:pPr algn="just" eaLnBrk="1" hangingPunct="1">
              <a:spcBef>
                <a:spcPct val="0"/>
              </a:spcBef>
              <a:buFontTx/>
              <a:buNone/>
            </a:pPr>
            <a:endParaRPr lang="en-US" altLang="en-US" sz="1200" dirty="0">
              <a:latin typeface="Cambria" panose="020405030504060302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ADEC40-89CA-4EFC-BFBA-8E3AD376C8CD}"/>
              </a:ext>
            </a:extLst>
          </p:cNvPr>
          <p:cNvSpPr/>
          <p:nvPr/>
        </p:nvSpPr>
        <p:spPr>
          <a:xfrm>
            <a:off x="5638800" y="0"/>
            <a:ext cx="685800" cy="914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7411" name="Picture 4" descr="hblogo copy1">
            <a:extLst>
              <a:ext uri="{FF2B5EF4-FFF2-40B4-BE49-F238E27FC236}">
                <a16:creationId xmlns:a16="http://schemas.microsoft.com/office/drawing/2014/main" id="{71AB390D-0352-43C8-804E-E2F9534E12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5788" y="7620000"/>
            <a:ext cx="6318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2">
            <a:extLst>
              <a:ext uri="{FF2B5EF4-FFF2-40B4-BE49-F238E27FC236}">
                <a16:creationId xmlns:a16="http://schemas.microsoft.com/office/drawing/2014/main" id="{4FA7703F-A5B0-4F59-82C1-1B793F4D07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6563" t="17708" r="10938" b="69792"/>
          <a:stretch>
            <a:fillRect/>
          </a:stretch>
        </p:blipFill>
        <p:spPr bwMode="auto">
          <a:xfrm>
            <a:off x="5665788" y="8305800"/>
            <a:ext cx="63182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98D2C09-0E94-4FB1-8242-B542F7ABB81E}"/>
              </a:ext>
            </a:extLst>
          </p:cNvPr>
          <p:cNvSpPr/>
          <p:nvPr/>
        </p:nvSpPr>
        <p:spPr>
          <a:xfrm>
            <a:off x="6400800" y="0"/>
            <a:ext cx="152400" cy="914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414" name="Rectangle 8">
            <a:extLst>
              <a:ext uri="{FF2B5EF4-FFF2-40B4-BE49-F238E27FC236}">
                <a16:creationId xmlns:a16="http://schemas.microsoft.com/office/drawing/2014/main" id="{5D88FD26-98FD-4352-955A-8FD7A1C27789}"/>
              </a:ext>
            </a:extLst>
          </p:cNvPr>
          <p:cNvSpPr>
            <a:spLocks noChangeArrowheads="1"/>
          </p:cNvSpPr>
          <p:nvPr/>
        </p:nvSpPr>
        <p:spPr bwMode="auto">
          <a:xfrm>
            <a:off x="152400" y="153988"/>
            <a:ext cx="5486400" cy="747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1200" dirty="0">
                <a:latin typeface="Cambria" panose="02040503050406030204" pitchFamily="18" charset="0"/>
              </a:rPr>
              <a:t>of </a:t>
            </a:r>
            <a:r>
              <a:rPr lang="en-US" altLang="en-US" sz="1200" dirty="0" err="1">
                <a:latin typeface="Cambria" panose="02040503050406030204" pitchFamily="18" charset="0"/>
              </a:rPr>
              <a:t>Ponduru</a:t>
            </a:r>
            <a:r>
              <a:rPr lang="en-US" altLang="en-US" sz="1200" dirty="0">
                <a:latin typeface="Cambria" panose="02040503050406030204" pitchFamily="18" charset="0"/>
              </a:rPr>
              <a:t> khaddar visit started from a weaver's house and ended at Naira north east. We had the privilege of crossing the flowing rivers </a:t>
            </a:r>
            <a:r>
              <a:rPr lang="en-US" altLang="en-US" sz="1200" dirty="0" err="1">
                <a:latin typeface="Cambria" panose="02040503050406030204" pitchFamily="18" charset="0"/>
              </a:rPr>
              <a:t>Nagavali</a:t>
            </a:r>
            <a:r>
              <a:rPr lang="en-US" altLang="en-US" sz="1200" dirty="0">
                <a:latin typeface="Cambria" panose="02040503050406030204" pitchFamily="18" charset="0"/>
              </a:rPr>
              <a:t> and </a:t>
            </a:r>
            <a:r>
              <a:rPr lang="en-US" altLang="en-US" sz="1200" dirty="0" err="1">
                <a:latin typeface="Cambria" panose="02040503050406030204" pitchFamily="18" charset="0"/>
              </a:rPr>
              <a:t>Vamsha</a:t>
            </a:r>
            <a:r>
              <a:rPr lang="en-US" altLang="en-US" sz="1200" dirty="0">
                <a:latin typeface="Cambria" panose="02040503050406030204" pitchFamily="18" charset="0"/>
              </a:rPr>
              <a:t> </a:t>
            </a:r>
            <a:r>
              <a:rPr lang="en-US" altLang="en-US" sz="1200" dirty="0" err="1">
                <a:latin typeface="Cambria" panose="02040503050406030204" pitchFamily="18" charset="0"/>
              </a:rPr>
              <a:t>dhara</a:t>
            </a:r>
            <a:r>
              <a:rPr lang="en-US" altLang="en-US" sz="1200" dirty="0">
                <a:latin typeface="Cambria" panose="02040503050406030204" pitchFamily="18" charset="0"/>
              </a:rPr>
              <a:t>. Yatries bathed in the river and overwhelmed by the beauty of nature. Villages were clean and the plastics are seen less. To our surprise we found no liquor or meat shops in villages, though towns still house them. Young men and women have migrated to cities mostly Hyderabad leaving the seniors and elderly to cultivate the lands and hold on to the village property. In this region only one crop is possible due to rain fed irrigation and mostly </a:t>
            </a:r>
            <a:r>
              <a:rPr lang="en-US" altLang="en-US" sz="1200" dirty="0" err="1">
                <a:latin typeface="Cambria" panose="02040503050406030204" pitchFamily="18" charset="0"/>
              </a:rPr>
              <a:t>Seasame</a:t>
            </a:r>
            <a:r>
              <a:rPr lang="en-US" altLang="en-US" sz="1200" dirty="0">
                <a:latin typeface="Cambria" panose="02040503050406030204" pitchFamily="18" charset="0"/>
              </a:rPr>
              <a:t>, </a:t>
            </a:r>
            <a:r>
              <a:rPr lang="en-US" altLang="en-US" sz="1200" dirty="0" err="1">
                <a:latin typeface="Cambria" panose="02040503050406030204" pitchFamily="18" charset="0"/>
              </a:rPr>
              <a:t>Minimulu</a:t>
            </a:r>
            <a:r>
              <a:rPr lang="en-US" altLang="en-US" sz="1200" dirty="0">
                <a:latin typeface="Cambria" panose="02040503050406030204" pitchFamily="18" charset="0"/>
              </a:rPr>
              <a:t> (Urd), maize besides paddy are grown . People are very jovial and their unintended sarcasm in normal conversation is something to experience. Most of the villages depend on ground water tough bore wells for drinking and irrigation. Schools have newly constructed compounds, and each village has a modern cremation ground besides a waste recycling unit. These were constructed by the Govt using NRI funds.  Purchasing power of people in this region is high and generally found them happier and healthier. Local hospitality was overwhelming.  </a:t>
            </a:r>
          </a:p>
          <a:p>
            <a:pPr algn="just" eaLnBrk="1" hangingPunct="1">
              <a:spcBef>
                <a:spcPct val="0"/>
              </a:spcBef>
              <a:buFontTx/>
              <a:buNone/>
            </a:pPr>
            <a:endParaRPr lang="en-US" altLang="en-US" sz="1200" dirty="0">
              <a:latin typeface="Cambria" panose="02040503050406030204" pitchFamily="18" charset="0"/>
            </a:endParaRPr>
          </a:p>
          <a:p>
            <a:pPr algn="just" eaLnBrk="1" hangingPunct="1">
              <a:spcBef>
                <a:spcPct val="0"/>
              </a:spcBef>
              <a:buFontTx/>
              <a:buNone/>
            </a:pPr>
            <a:r>
              <a:rPr lang="en-US" altLang="en-US" sz="1200" b="1" dirty="0">
                <a:solidFill>
                  <a:srgbClr val="00B050"/>
                </a:solidFill>
                <a:latin typeface="Cambria" panose="02040503050406030204" pitchFamily="18" charset="0"/>
              </a:rPr>
              <a:t>31st </a:t>
            </a:r>
            <a:r>
              <a:rPr lang="en-US" altLang="en-US" sz="1200" b="1" dirty="0" err="1">
                <a:solidFill>
                  <a:srgbClr val="00B050"/>
                </a:solidFill>
                <a:latin typeface="Cambria" panose="02040503050406030204" pitchFamily="18" charset="0"/>
              </a:rPr>
              <a:t>Chinna</a:t>
            </a:r>
            <a:r>
              <a:rPr lang="en-US" altLang="en-US" sz="1200" b="1" dirty="0">
                <a:solidFill>
                  <a:srgbClr val="00B050"/>
                </a:solidFill>
                <a:latin typeface="Cambria" panose="02040503050406030204" pitchFamily="18" charset="0"/>
              </a:rPr>
              <a:t> </a:t>
            </a:r>
            <a:r>
              <a:rPr lang="en-US" altLang="en-US" sz="1200" b="1" dirty="0" err="1">
                <a:solidFill>
                  <a:srgbClr val="00B050"/>
                </a:solidFill>
                <a:latin typeface="Cambria" panose="02040503050406030204" pitchFamily="18" charset="0"/>
              </a:rPr>
              <a:t>Shodha</a:t>
            </a:r>
            <a:r>
              <a:rPr lang="en-US" altLang="en-US" sz="1200" b="1" dirty="0">
                <a:solidFill>
                  <a:srgbClr val="00B050"/>
                </a:solidFill>
                <a:latin typeface="Cambria" panose="02040503050406030204" pitchFamily="18" charset="0"/>
              </a:rPr>
              <a:t> yatra - </a:t>
            </a:r>
            <a:r>
              <a:rPr lang="en-US" altLang="en-US" sz="1200" dirty="0">
                <a:latin typeface="Cambria" panose="02040503050406030204" pitchFamily="18" charset="0"/>
              </a:rPr>
              <a:t>Area we walked was adjacent to the </a:t>
            </a:r>
            <a:r>
              <a:rPr lang="en-US" altLang="en-US" sz="1200" dirty="0" err="1">
                <a:latin typeface="Cambria" panose="02040503050406030204" pitchFamily="18" charset="0"/>
              </a:rPr>
              <a:t>Nallamala</a:t>
            </a:r>
            <a:r>
              <a:rPr lang="en-US" altLang="en-US" sz="1200" dirty="0">
                <a:latin typeface="Cambria" panose="02040503050406030204" pitchFamily="18" charset="0"/>
              </a:rPr>
              <a:t> Forest and  </a:t>
            </a:r>
            <a:r>
              <a:rPr lang="en-US" altLang="en-US" sz="1200" dirty="0" err="1">
                <a:latin typeface="Cambria" panose="02040503050406030204" pitchFamily="18" charset="0"/>
              </a:rPr>
              <a:t>Mahanandi</a:t>
            </a:r>
            <a:r>
              <a:rPr lang="en-US" altLang="en-US" sz="1200" dirty="0">
                <a:latin typeface="Cambria" panose="02040503050406030204" pitchFamily="18" charset="0"/>
              </a:rPr>
              <a:t> with its perennial water flow irrigates many acres of this region. Locals are fortunate to have KC canal in the  region providing irrigation to large farm lands. 39 yatries from various parts of the Country participated in this yatra organized in the hinterland of Kurnool dist.  The major crop is Paddy and the soil is mostly black cotton. Animals are few and farmers depend upon tractors and harvesters for cultivation. While the advantage of mechanization is evident, hidden losses caused by engaging heavy automation even for small holdings.  One unique feature which disturbed all the yatries was almost total absence of trees beyond village periphery. Our walk was painful as no shade was available and this is the  first experience for us among all the yatras so far.  </a:t>
            </a:r>
          </a:p>
          <a:p>
            <a:pPr algn="just" eaLnBrk="1" hangingPunct="1">
              <a:spcBef>
                <a:spcPct val="0"/>
              </a:spcBef>
              <a:buFontTx/>
              <a:buNone/>
            </a:pPr>
            <a:endParaRPr lang="en-US" altLang="en-US" sz="1200" dirty="0">
              <a:latin typeface="Cambria" panose="02040503050406030204" pitchFamily="18" charset="0"/>
            </a:endParaRPr>
          </a:p>
          <a:p>
            <a:pPr algn="just" eaLnBrk="1" hangingPunct="1">
              <a:spcBef>
                <a:spcPct val="0"/>
              </a:spcBef>
              <a:buFontTx/>
              <a:buNone/>
            </a:pPr>
            <a:r>
              <a:rPr lang="en-US" altLang="en-US" sz="1200" b="1" dirty="0">
                <a:solidFill>
                  <a:srgbClr val="00B050"/>
                </a:solidFill>
                <a:latin typeface="Cambria" panose="02040503050406030204" pitchFamily="18" charset="0"/>
              </a:rPr>
              <a:t>32nd </a:t>
            </a:r>
            <a:r>
              <a:rPr lang="en-US" altLang="en-US" sz="1200" b="1" dirty="0" err="1">
                <a:solidFill>
                  <a:srgbClr val="00B050"/>
                </a:solidFill>
                <a:latin typeface="Cambria" panose="02040503050406030204" pitchFamily="18" charset="0"/>
              </a:rPr>
              <a:t>Chinna</a:t>
            </a:r>
            <a:r>
              <a:rPr lang="en-US" altLang="en-US" sz="1200" b="1" dirty="0">
                <a:solidFill>
                  <a:srgbClr val="00B050"/>
                </a:solidFill>
                <a:latin typeface="Cambria" panose="02040503050406030204" pitchFamily="18" charset="0"/>
              </a:rPr>
              <a:t> </a:t>
            </a:r>
            <a:r>
              <a:rPr lang="en-US" altLang="en-US" sz="1200" b="1" dirty="0" err="1">
                <a:solidFill>
                  <a:srgbClr val="00B050"/>
                </a:solidFill>
                <a:latin typeface="Cambria" panose="02040503050406030204" pitchFamily="18" charset="0"/>
              </a:rPr>
              <a:t>Shodha</a:t>
            </a:r>
            <a:r>
              <a:rPr lang="en-US" altLang="en-US" sz="1200" b="1" dirty="0">
                <a:solidFill>
                  <a:srgbClr val="00B050"/>
                </a:solidFill>
                <a:latin typeface="Cambria" panose="02040503050406030204" pitchFamily="18" charset="0"/>
              </a:rPr>
              <a:t> Yatra - </a:t>
            </a:r>
            <a:r>
              <a:rPr lang="en-US" altLang="en-US" sz="1200" dirty="0">
                <a:latin typeface="Cambria" panose="02040503050406030204" pitchFamily="18" charset="0"/>
              </a:rPr>
              <a:t>We found it a blessing to see the entire route fully green with crops, water flowing streams, slushy path, hills and valleys, walk in dense forests in rain and under the starry light in the night amazing children with bubbling energy and simple and creative people in the villages. In </a:t>
            </a:r>
            <a:r>
              <a:rPr lang="en-US" altLang="en-US" sz="1200" dirty="0" err="1">
                <a:latin typeface="Cambria" panose="02040503050406030204" pitchFamily="18" charset="0"/>
              </a:rPr>
              <a:t>Pocharam</a:t>
            </a:r>
            <a:r>
              <a:rPr lang="en-US" altLang="en-US" sz="1200" dirty="0">
                <a:latin typeface="Cambria" panose="02040503050406030204" pitchFamily="18" charset="0"/>
              </a:rPr>
              <a:t> we met a farmer innovator - </a:t>
            </a:r>
            <a:r>
              <a:rPr lang="en-US" altLang="en-US" sz="1200" dirty="0" err="1">
                <a:latin typeface="Cambria" panose="02040503050406030204" pitchFamily="18" charset="0"/>
              </a:rPr>
              <a:t>Pichaiah</a:t>
            </a:r>
            <a:r>
              <a:rPr lang="en-US" altLang="en-US" sz="1200" dirty="0">
                <a:latin typeface="Cambria" panose="02040503050406030204" pitchFamily="18" charset="0"/>
              </a:rPr>
              <a:t> who not only shared his innovation but also made a new one and presented to us for display in other villages. How simple can an innovation be? 36 Yatries walked with spring in their feet, enjoying the surrounding nature as blessing, engaging with villagers, children and the co-yatries.  The walk was a bliss with nature providing us amazing experiences every hour, every day and all days. Good thing about the region is that there is plenty of work in the villages and hence migration appears to be least.</a:t>
            </a:r>
          </a:p>
          <a:p>
            <a:pPr algn="just" eaLnBrk="1" hangingPunct="1">
              <a:spcBef>
                <a:spcPct val="0"/>
              </a:spcBef>
              <a:buFontTx/>
              <a:buNone/>
            </a:pPr>
            <a:endParaRPr lang="en-US" altLang="en-US" sz="1200" dirty="0">
              <a:latin typeface="Cambria" panose="020405030504060302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9FA2680-41E6-4636-B481-89F4962C8181}"/>
              </a:ext>
            </a:extLst>
          </p:cNvPr>
          <p:cNvSpPr/>
          <p:nvPr/>
        </p:nvSpPr>
        <p:spPr>
          <a:xfrm>
            <a:off x="5638800" y="0"/>
            <a:ext cx="685800" cy="914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8435" name="Picture 4" descr="hblogo copy1">
            <a:extLst>
              <a:ext uri="{FF2B5EF4-FFF2-40B4-BE49-F238E27FC236}">
                <a16:creationId xmlns:a16="http://schemas.microsoft.com/office/drawing/2014/main" id="{1A9A0B0A-70F2-438A-B6EB-112C4A3633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5788" y="7620000"/>
            <a:ext cx="6318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2">
            <a:extLst>
              <a:ext uri="{FF2B5EF4-FFF2-40B4-BE49-F238E27FC236}">
                <a16:creationId xmlns:a16="http://schemas.microsoft.com/office/drawing/2014/main" id="{1992C5C0-9A56-4163-B941-0957DFA82B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6563" t="17708" r="10938" b="69792"/>
          <a:stretch>
            <a:fillRect/>
          </a:stretch>
        </p:blipFill>
        <p:spPr bwMode="auto">
          <a:xfrm>
            <a:off x="5665788" y="8305800"/>
            <a:ext cx="63182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76668BFA-065A-4CCF-BA55-C4AC27BF691A}"/>
              </a:ext>
            </a:extLst>
          </p:cNvPr>
          <p:cNvSpPr/>
          <p:nvPr/>
        </p:nvSpPr>
        <p:spPr>
          <a:xfrm>
            <a:off x="6400800" y="0"/>
            <a:ext cx="152400" cy="914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438" name="Rectangle 8">
            <a:extLst>
              <a:ext uri="{FF2B5EF4-FFF2-40B4-BE49-F238E27FC236}">
                <a16:creationId xmlns:a16="http://schemas.microsoft.com/office/drawing/2014/main" id="{5D001F58-993C-4D79-87CB-AE56AF6A5D22}"/>
              </a:ext>
            </a:extLst>
          </p:cNvPr>
          <p:cNvSpPr>
            <a:spLocks noChangeArrowheads="1"/>
          </p:cNvSpPr>
          <p:nvPr/>
        </p:nvSpPr>
        <p:spPr bwMode="auto">
          <a:xfrm>
            <a:off x="157163" y="152400"/>
            <a:ext cx="5486400" cy="932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dirty="0"/>
              <a:t> </a:t>
            </a:r>
          </a:p>
          <a:p>
            <a:pPr>
              <a:spcBef>
                <a:spcPct val="0"/>
              </a:spcBef>
              <a:buFontTx/>
              <a:buNone/>
            </a:pPr>
            <a:r>
              <a:rPr lang="en-US" altLang="en-US" sz="1200" b="1" dirty="0">
                <a:solidFill>
                  <a:srgbClr val="00B050"/>
                </a:solidFill>
              </a:rPr>
              <a:t>33 </a:t>
            </a:r>
            <a:r>
              <a:rPr lang="en-US" altLang="en-US" sz="1200" b="1" dirty="0" err="1">
                <a:solidFill>
                  <a:srgbClr val="00B050"/>
                </a:solidFill>
              </a:rPr>
              <a:t>Chinna</a:t>
            </a:r>
            <a:r>
              <a:rPr lang="en-US" altLang="en-US" sz="1200" b="1" dirty="0">
                <a:solidFill>
                  <a:srgbClr val="00B050"/>
                </a:solidFill>
              </a:rPr>
              <a:t> </a:t>
            </a:r>
            <a:r>
              <a:rPr lang="en-US" altLang="en-US" sz="1200" b="1" dirty="0" err="1">
                <a:solidFill>
                  <a:srgbClr val="00B050"/>
                </a:solidFill>
              </a:rPr>
              <a:t>Shodha</a:t>
            </a:r>
            <a:r>
              <a:rPr lang="en-US" altLang="en-US" sz="1200" b="1" dirty="0">
                <a:solidFill>
                  <a:srgbClr val="00B050"/>
                </a:solidFill>
              </a:rPr>
              <a:t> Yatra</a:t>
            </a:r>
          </a:p>
          <a:p>
            <a:pPr>
              <a:spcBef>
                <a:spcPct val="0"/>
              </a:spcBef>
              <a:buFontTx/>
              <a:buNone/>
            </a:pPr>
            <a:r>
              <a:rPr lang="en-US" altLang="en-US" sz="1200" dirty="0"/>
              <a:t>This was by far the yatra with maximum participants. 62 Yatries from the age 8 to 70 was the enthusiastic group which walked from </a:t>
            </a:r>
            <a:r>
              <a:rPr lang="en-US" altLang="en-US" sz="1200" dirty="0" err="1"/>
              <a:t>Ramachnadra</a:t>
            </a:r>
            <a:r>
              <a:rPr lang="en-US" altLang="en-US" sz="1200" dirty="0"/>
              <a:t> Puram to </a:t>
            </a:r>
            <a:r>
              <a:rPr lang="en-US" altLang="en-US" sz="1200" dirty="0" err="1"/>
              <a:t>Gangudupalli</a:t>
            </a:r>
            <a:r>
              <a:rPr lang="en-US" altLang="en-US" sz="1200" dirty="0"/>
              <a:t> in Chittoor district of Andhra Pradesh. Journey passed through small villages, vast fields, hills and streams, sometime empty canals. The nature was astounding with its diversity and variety. Yatries met, </a:t>
            </a:r>
            <a:r>
              <a:rPr lang="en-US" altLang="en-US" sz="1200" dirty="0" err="1"/>
              <a:t>Sheppards</a:t>
            </a:r>
            <a:r>
              <a:rPr lang="en-US" altLang="en-US" sz="1200" dirty="0"/>
              <a:t>, potters, farmers, women and children who shared their knowledge and  creativity with unprecedented care and affection. Our big size was never a problem for them. Hospitality was its peak and all yatries were totally impressed by the villagers’ friendliness to invite us, talk to us and share what they have on their own to unknown people. Three days and nights were full of life, activity, energy and knowledge. Participants shared their mazing observations with all others every night and let all know what each one had learnt. This has been a second yatra in Chittoor district and surely remains memorable.</a:t>
            </a:r>
          </a:p>
          <a:p>
            <a:pPr>
              <a:spcBef>
                <a:spcPct val="0"/>
              </a:spcBef>
              <a:buFontTx/>
              <a:buNone/>
            </a:pPr>
            <a:r>
              <a:rPr lang="en-US" altLang="en-US" sz="1200" dirty="0"/>
              <a:t> </a:t>
            </a:r>
          </a:p>
          <a:p>
            <a:pPr>
              <a:spcBef>
                <a:spcPct val="0"/>
              </a:spcBef>
              <a:buFontTx/>
              <a:buNone/>
            </a:pPr>
            <a:r>
              <a:rPr lang="en-US" altLang="en-US" sz="1200" b="1" dirty="0">
                <a:solidFill>
                  <a:srgbClr val="00B050"/>
                </a:solidFill>
              </a:rPr>
              <a:t>34th </a:t>
            </a:r>
            <a:r>
              <a:rPr lang="en-US" altLang="en-US" sz="1200" b="1" dirty="0" err="1">
                <a:solidFill>
                  <a:srgbClr val="00B050"/>
                </a:solidFill>
              </a:rPr>
              <a:t>Chinna</a:t>
            </a:r>
            <a:r>
              <a:rPr lang="en-US" altLang="en-US" sz="1200" b="1" dirty="0">
                <a:solidFill>
                  <a:srgbClr val="00B050"/>
                </a:solidFill>
              </a:rPr>
              <a:t> </a:t>
            </a:r>
            <a:r>
              <a:rPr lang="en-US" altLang="en-US" sz="1200" b="1" dirty="0" err="1">
                <a:solidFill>
                  <a:srgbClr val="00B050"/>
                </a:solidFill>
              </a:rPr>
              <a:t>Shodha</a:t>
            </a:r>
            <a:r>
              <a:rPr lang="en-US" altLang="en-US" sz="1200" b="1" dirty="0">
                <a:solidFill>
                  <a:srgbClr val="00B050"/>
                </a:solidFill>
              </a:rPr>
              <a:t> Yatra </a:t>
            </a:r>
            <a:r>
              <a:rPr lang="en-US" altLang="en-US" sz="1200" dirty="0"/>
              <a:t>– Yatra started from </a:t>
            </a:r>
            <a:r>
              <a:rPr lang="en-US" altLang="en-US" sz="1200" dirty="0" err="1"/>
              <a:t>Bhupalpally</a:t>
            </a:r>
            <a:r>
              <a:rPr lang="en-US" altLang="en-US" sz="1200" dirty="0"/>
              <a:t> with an interesting interaction with the collector of the district. Yatries almost 60 in number had a great diversity in terms of age, education, professions and perspectives. Youngest was a girl 7 years and the oldest was of course 70 years old Brigadier. Together, yatries travelled through thick forests, valleys, green hills, crossed streams and walked alongside the green fields. Rains come suddenly and lift the spirits of those who felt tired of walking and none goes to hide from rain. Bright Sunshine follows and each </a:t>
            </a:r>
            <a:r>
              <a:rPr lang="en-US" altLang="en-US" sz="1200" dirty="0" err="1"/>
              <a:t>yatri</a:t>
            </a:r>
            <a:r>
              <a:rPr lang="en-US" altLang="en-US" sz="1200" dirty="0"/>
              <a:t> enjoys the bliss of nature all the three days. Silent walk in the night taught all yatries something unique. People were friendly and they looked content with what they have. Nature has been very generous to them in terms of plentiful flora and fauna besides Godavari river flowing through the district. Yatries found a young innovator and also few eminent herbal healers. Yatries interacted with women, elders and children besides farmers in over a dozen villages.  This being the biggest group in any yatra, our apprehensions of logistic hiccups did not happen as each </a:t>
            </a:r>
            <a:r>
              <a:rPr lang="en-US" altLang="en-US" sz="1200" dirty="0" err="1"/>
              <a:t>yatri</a:t>
            </a:r>
            <a:r>
              <a:rPr lang="en-US" altLang="en-US" sz="1200" dirty="0"/>
              <a:t> contributed and cooperated extremely well.</a:t>
            </a:r>
          </a:p>
          <a:p>
            <a:pPr>
              <a:spcBef>
                <a:spcPct val="0"/>
              </a:spcBef>
              <a:buFontTx/>
              <a:buNone/>
            </a:pPr>
            <a:r>
              <a:rPr lang="en-US" altLang="en-US" sz="1200" dirty="0"/>
              <a:t> </a:t>
            </a:r>
          </a:p>
          <a:p>
            <a:pPr>
              <a:spcBef>
                <a:spcPct val="0"/>
              </a:spcBef>
              <a:buFontTx/>
              <a:buNone/>
            </a:pPr>
            <a:r>
              <a:rPr lang="en-US" altLang="en-US" sz="1200" b="1" dirty="0">
                <a:solidFill>
                  <a:srgbClr val="00B050"/>
                </a:solidFill>
              </a:rPr>
              <a:t>35</a:t>
            </a:r>
            <a:r>
              <a:rPr lang="en-US" altLang="en-US" sz="1200" b="1" baseline="30000" dirty="0">
                <a:solidFill>
                  <a:srgbClr val="00B050"/>
                </a:solidFill>
              </a:rPr>
              <a:t>th</a:t>
            </a:r>
            <a:r>
              <a:rPr lang="en-US" altLang="en-US" sz="1200" b="1" dirty="0">
                <a:solidFill>
                  <a:srgbClr val="00B050"/>
                </a:solidFill>
              </a:rPr>
              <a:t> </a:t>
            </a:r>
            <a:r>
              <a:rPr lang="en-US" altLang="en-US" sz="1200" b="1" dirty="0" err="1">
                <a:solidFill>
                  <a:srgbClr val="00B050"/>
                </a:solidFill>
              </a:rPr>
              <a:t>Chinna</a:t>
            </a:r>
            <a:r>
              <a:rPr lang="en-US" altLang="en-US" sz="1200" b="1" dirty="0">
                <a:solidFill>
                  <a:srgbClr val="00B050"/>
                </a:solidFill>
              </a:rPr>
              <a:t> </a:t>
            </a:r>
            <a:r>
              <a:rPr lang="en-US" altLang="en-US" sz="1200" b="1" dirty="0" err="1">
                <a:solidFill>
                  <a:srgbClr val="00B050"/>
                </a:solidFill>
              </a:rPr>
              <a:t>Shodha</a:t>
            </a:r>
            <a:r>
              <a:rPr lang="en-US" altLang="en-US" sz="1200" b="1" dirty="0">
                <a:solidFill>
                  <a:srgbClr val="00B050"/>
                </a:solidFill>
              </a:rPr>
              <a:t> Yatra</a:t>
            </a:r>
          </a:p>
          <a:p>
            <a:pPr>
              <a:spcBef>
                <a:spcPct val="0"/>
              </a:spcBef>
              <a:buFontTx/>
              <a:buNone/>
            </a:pPr>
            <a:r>
              <a:rPr lang="en-US" altLang="en-US" sz="1200" dirty="0"/>
              <a:t>About 60 kms of walk-through reserved forest filled with hills, valleys, dense forests and small inhabitations of tribes was witnessed by the 41 Yatries  participated in 35</a:t>
            </a:r>
            <a:r>
              <a:rPr lang="en-US" altLang="en-US" sz="1200" baseline="30000" dirty="0"/>
              <a:t>th</a:t>
            </a:r>
            <a:r>
              <a:rPr lang="en-US" altLang="en-US" sz="1200" dirty="0"/>
              <a:t> </a:t>
            </a:r>
            <a:r>
              <a:rPr lang="en-US" altLang="en-US" sz="1200" dirty="0" err="1"/>
              <a:t>Chinna</a:t>
            </a:r>
            <a:r>
              <a:rPr lang="en-US" altLang="en-US" sz="1200" dirty="0"/>
              <a:t> </a:t>
            </a:r>
            <a:r>
              <a:rPr lang="en-US" altLang="en-US" sz="1200" dirty="0" err="1"/>
              <a:t>Shodha</a:t>
            </a:r>
            <a:r>
              <a:rPr lang="en-US" altLang="en-US" sz="1200" dirty="0"/>
              <a:t> Yatra. It started on the Christmas Day  and continued till 27 Dec. Yatra commenced at </a:t>
            </a:r>
            <a:r>
              <a:rPr lang="en-US" altLang="en-US" sz="1200" dirty="0" err="1"/>
              <a:t>Bayyaram</a:t>
            </a:r>
            <a:r>
              <a:rPr lang="en-US" altLang="en-US" sz="1200" dirty="0"/>
              <a:t> and ended at </a:t>
            </a:r>
            <a:r>
              <a:rPr lang="en-US" altLang="en-US" sz="1200" dirty="0" err="1"/>
              <a:t>Gangaram</a:t>
            </a:r>
            <a:r>
              <a:rPr lang="en-US" altLang="en-US" sz="1200" dirty="0"/>
              <a:t> of </a:t>
            </a:r>
            <a:r>
              <a:rPr lang="en-US" altLang="en-US" sz="1200" dirty="0" err="1"/>
              <a:t>Mahabubabad</a:t>
            </a:r>
            <a:r>
              <a:rPr lang="en-US" altLang="en-US" sz="1200" dirty="0"/>
              <a:t> </a:t>
            </a:r>
            <a:r>
              <a:rPr lang="en-US" altLang="en-US" sz="1200" dirty="0" err="1"/>
              <a:t>dist</a:t>
            </a:r>
            <a:r>
              <a:rPr lang="en-US" altLang="en-US" sz="1200" dirty="0"/>
              <a:t> of Telangana. Seven women yatries comprising of students, scientist, professors and social activist were part of the group and brought the women perspective into the discussions very effectively.  Yatries could meet an innovator, a child prodigy who makes amazing models, few herbal healers and a grand old man “</a:t>
            </a:r>
            <a:r>
              <a:rPr lang="en-US" altLang="en-US" sz="1200" dirty="0" err="1"/>
              <a:t>Papaiah</a:t>
            </a:r>
            <a:r>
              <a:rPr lang="en-US" altLang="en-US" sz="1200" dirty="0"/>
              <a:t> – over 85 years” who blessed the yatries with his knowledge, and experiences of his long life. Despite the pandemic, villagers welcomed us with warmth and shared their aspirations and hurdles to achieve them. Village sarpanches were very cordial and organized the interaction of Yatries with villagers. Moonlight made our night walks highly pleasant and memorable. Various discussions among the yatries added value to the overall outcome of the yatra.  Another memorable three days spent in the lap of nature, and most hospitable people. </a:t>
            </a:r>
          </a:p>
          <a:p>
            <a:pPr>
              <a:spcBef>
                <a:spcPct val="0"/>
              </a:spcBef>
              <a:buFontTx/>
              <a:buNone/>
            </a:pPr>
            <a:endParaRPr lang="en-US" altLang="en-US" sz="1200" b="1" dirty="0"/>
          </a:p>
          <a:p>
            <a:pPr>
              <a:spcBef>
                <a:spcPct val="0"/>
              </a:spcBef>
              <a:buFontTx/>
              <a:buNone/>
            </a:pPr>
            <a:endParaRPr lang="en-US" altLang="en-US" sz="1200" dirty="0"/>
          </a:p>
          <a:p>
            <a:pPr algn="just" eaLnBrk="1" hangingPunct="1">
              <a:spcBef>
                <a:spcPct val="0"/>
              </a:spcBef>
              <a:buFontTx/>
              <a:buNone/>
            </a:pPr>
            <a:endParaRPr lang="en-US" altLang="en-US" sz="1200" dirty="0">
              <a:latin typeface="Cambria" panose="020405030504060302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2">
            <a:extLst>
              <a:ext uri="{FF2B5EF4-FFF2-40B4-BE49-F238E27FC236}">
                <a16:creationId xmlns:a16="http://schemas.microsoft.com/office/drawing/2014/main" id="{F62B53E8-6190-4502-8CE5-39CAE33020BE}"/>
              </a:ext>
            </a:extLst>
          </p:cNvPr>
          <p:cNvSpPr txBox="1">
            <a:spLocks noChangeArrowheads="1"/>
          </p:cNvSpPr>
          <p:nvPr/>
        </p:nvSpPr>
        <p:spPr bwMode="auto">
          <a:xfrm>
            <a:off x="304800" y="228600"/>
            <a:ext cx="5257800" cy="9756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600" b="1" dirty="0">
                <a:solidFill>
                  <a:srgbClr val="00B050"/>
                </a:solidFill>
              </a:rPr>
              <a:t>36</a:t>
            </a:r>
            <a:r>
              <a:rPr lang="en-US" altLang="en-US" sz="1600" b="1" baseline="30000" dirty="0">
                <a:solidFill>
                  <a:srgbClr val="00B050"/>
                </a:solidFill>
              </a:rPr>
              <a:t>th</a:t>
            </a:r>
            <a:r>
              <a:rPr lang="en-US" altLang="en-US" sz="1600" b="1" dirty="0">
                <a:solidFill>
                  <a:srgbClr val="00B050"/>
                </a:solidFill>
              </a:rPr>
              <a:t> </a:t>
            </a:r>
            <a:r>
              <a:rPr lang="en-US" altLang="en-US" sz="1600" b="1" dirty="0" err="1">
                <a:solidFill>
                  <a:srgbClr val="00B050"/>
                </a:solidFill>
              </a:rPr>
              <a:t>Chinna</a:t>
            </a:r>
            <a:r>
              <a:rPr lang="en-US" altLang="en-US" sz="1600" b="1" dirty="0">
                <a:solidFill>
                  <a:srgbClr val="00B050"/>
                </a:solidFill>
              </a:rPr>
              <a:t> </a:t>
            </a:r>
            <a:r>
              <a:rPr lang="en-US" altLang="en-US" sz="1600" b="1" dirty="0" err="1">
                <a:solidFill>
                  <a:srgbClr val="00B050"/>
                </a:solidFill>
              </a:rPr>
              <a:t>Shodha</a:t>
            </a:r>
            <a:r>
              <a:rPr lang="en-US" altLang="en-US" sz="1600" b="1" dirty="0">
                <a:solidFill>
                  <a:srgbClr val="00B050"/>
                </a:solidFill>
              </a:rPr>
              <a:t> Yatra </a:t>
            </a:r>
          </a:p>
          <a:p>
            <a:pPr algn="just">
              <a:spcBef>
                <a:spcPct val="0"/>
              </a:spcBef>
              <a:buFontTx/>
              <a:buNone/>
            </a:pPr>
            <a:r>
              <a:rPr lang="en-US" altLang="en-US" sz="1200" dirty="0"/>
              <a:t>35 participants comprised of children of age 7 and 9 years. It was unique in this context. The route was a mix of hills, valleys, streams and plains. Plenty of horticulture farms, and  organic farms. Interacted with permaculture, organic farmers who are seriously practicing their beliefs and took pains to explain their philosophy. A great deal of interest generated in the yatries while interacting with these practitioners. Visit to few villages was beneficial and interacted with few elders above 90 years and  took their blessings. Visit to schools was exciting  as the children not only enjoyed the innovation display but expressed many creative solutions to the problems, they found around them. Scientists who participated in the yatra shared their experiments and enlightened the yatries.</a:t>
            </a:r>
          </a:p>
          <a:p>
            <a:pPr algn="just">
              <a:spcBef>
                <a:spcPct val="0"/>
              </a:spcBef>
              <a:buFontTx/>
              <a:buNone/>
            </a:pPr>
            <a:endParaRPr lang="en-US" altLang="en-US" sz="1600" dirty="0"/>
          </a:p>
          <a:p>
            <a:pPr algn="just">
              <a:spcBef>
                <a:spcPct val="0"/>
              </a:spcBef>
              <a:buFontTx/>
              <a:buNone/>
            </a:pPr>
            <a:r>
              <a:rPr lang="en-US" altLang="en-US" sz="1600" b="1" dirty="0">
                <a:solidFill>
                  <a:srgbClr val="00B050"/>
                </a:solidFill>
              </a:rPr>
              <a:t>37</a:t>
            </a:r>
            <a:r>
              <a:rPr lang="en-US" altLang="en-US" sz="1600" b="1" baseline="30000" dirty="0">
                <a:solidFill>
                  <a:srgbClr val="00B050"/>
                </a:solidFill>
              </a:rPr>
              <a:t>th</a:t>
            </a:r>
            <a:r>
              <a:rPr lang="en-US" altLang="en-US" sz="1600" b="1" dirty="0">
                <a:solidFill>
                  <a:srgbClr val="00B050"/>
                </a:solidFill>
              </a:rPr>
              <a:t> </a:t>
            </a:r>
            <a:r>
              <a:rPr lang="en-US" altLang="en-US" sz="1600" b="1" dirty="0" err="1">
                <a:solidFill>
                  <a:srgbClr val="00B050"/>
                </a:solidFill>
              </a:rPr>
              <a:t>Chinna</a:t>
            </a:r>
            <a:r>
              <a:rPr lang="en-US" altLang="en-US" sz="1600" b="1" dirty="0">
                <a:solidFill>
                  <a:srgbClr val="00B050"/>
                </a:solidFill>
              </a:rPr>
              <a:t> </a:t>
            </a:r>
            <a:r>
              <a:rPr lang="en-US" altLang="en-US" sz="1600" b="1" dirty="0" err="1">
                <a:solidFill>
                  <a:srgbClr val="00B050"/>
                </a:solidFill>
              </a:rPr>
              <a:t>Shodha</a:t>
            </a:r>
            <a:r>
              <a:rPr lang="en-US" altLang="en-US" sz="1600" b="1" dirty="0">
                <a:solidFill>
                  <a:srgbClr val="00B050"/>
                </a:solidFill>
              </a:rPr>
              <a:t> Yatra</a:t>
            </a:r>
          </a:p>
          <a:p>
            <a:pPr algn="just">
              <a:spcBef>
                <a:spcPct val="0"/>
              </a:spcBef>
              <a:buFontTx/>
              <a:buNone/>
            </a:pPr>
            <a:r>
              <a:rPr lang="en-US" altLang="en-US" sz="1200" dirty="0"/>
              <a:t>Nalgonda district offered a soothing weather all the three days. 33 Yatries with the support of local volunteers have visited villages, </a:t>
            </a:r>
            <a:r>
              <a:rPr lang="en-US" altLang="en-US" sz="1200" dirty="0" err="1"/>
              <a:t>thandas</a:t>
            </a:r>
            <a:r>
              <a:rPr lang="en-US" altLang="en-US" sz="1200" dirty="0"/>
              <a:t>, Krishna river and concluded at Nagarjuna Sagar Dam. 18 Gates of the Dam were opened at the time of the conclusion of the yatra. Yatries visited a rice mill, talked to the migrant </a:t>
            </a:r>
            <a:r>
              <a:rPr lang="en-US" altLang="en-US" sz="1200" dirty="0" err="1"/>
              <a:t>labour</a:t>
            </a:r>
            <a:r>
              <a:rPr lang="en-US" altLang="en-US" sz="1200" dirty="0"/>
              <a:t> and comprehended the nuances of making paddy into rice of different varieties. Interacted with elders nearing hundred years and sought their blessings and knowledge. Witnessing the Tribal festival being celebrated in </a:t>
            </a:r>
            <a:r>
              <a:rPr lang="en-US" altLang="en-US" sz="1200" dirty="0" err="1"/>
              <a:t>thandas</a:t>
            </a:r>
            <a:r>
              <a:rPr lang="en-US" altLang="en-US" sz="1200" dirty="0"/>
              <a:t> was the highlight of the yatra. Villagers have shown a lot of interest in the innovations displayed by the yatries. Interacted  with three innovators </a:t>
            </a:r>
            <a:r>
              <a:rPr lang="en-US" altLang="en-US" sz="1200" dirty="0" err="1"/>
              <a:t>enroute</a:t>
            </a:r>
            <a:r>
              <a:rPr lang="en-US" altLang="en-US" sz="1200" dirty="0"/>
              <a:t> and  impressed by their passion to solve the problems of locals by their creativity. Few </a:t>
            </a:r>
            <a:r>
              <a:rPr lang="en-US" altLang="en-US" sz="1200" dirty="0" err="1"/>
              <a:t>Thandas</a:t>
            </a:r>
            <a:r>
              <a:rPr lang="en-US" altLang="en-US" sz="1200" dirty="0"/>
              <a:t> have stones in their fields and Palle Srujana offered a simple machine to remove the stones from the field. The variety and diversity of people and nature made the yatra learnings very rich.</a:t>
            </a:r>
          </a:p>
          <a:p>
            <a:pPr algn="just">
              <a:spcBef>
                <a:spcPct val="0"/>
              </a:spcBef>
              <a:buFontTx/>
              <a:buNone/>
            </a:pPr>
            <a:endParaRPr lang="en-US" altLang="en-US" sz="1800" dirty="0"/>
          </a:p>
          <a:p>
            <a:pPr algn="just">
              <a:spcBef>
                <a:spcPct val="0"/>
              </a:spcBef>
              <a:buNone/>
            </a:pPr>
            <a:r>
              <a:rPr lang="en-US" altLang="en-US" sz="1800" b="1" dirty="0">
                <a:solidFill>
                  <a:srgbClr val="00B050"/>
                </a:solidFill>
              </a:rPr>
              <a:t>38</a:t>
            </a:r>
            <a:r>
              <a:rPr lang="en-US" altLang="en-US" sz="1800" b="1" baseline="30000" dirty="0">
                <a:solidFill>
                  <a:srgbClr val="00B050"/>
                </a:solidFill>
              </a:rPr>
              <a:t>th</a:t>
            </a:r>
            <a:r>
              <a:rPr lang="en-US" altLang="en-US" sz="1800" b="1" dirty="0">
                <a:solidFill>
                  <a:srgbClr val="00B050"/>
                </a:solidFill>
              </a:rPr>
              <a:t> </a:t>
            </a:r>
            <a:r>
              <a:rPr lang="en-US" altLang="en-US" sz="1800" b="1" dirty="0" err="1">
                <a:solidFill>
                  <a:srgbClr val="00B050"/>
                </a:solidFill>
              </a:rPr>
              <a:t>Chinna</a:t>
            </a:r>
            <a:r>
              <a:rPr lang="en-US" altLang="en-US" sz="1800" b="1" dirty="0">
                <a:solidFill>
                  <a:srgbClr val="00B050"/>
                </a:solidFill>
              </a:rPr>
              <a:t> </a:t>
            </a:r>
            <a:r>
              <a:rPr lang="en-US" altLang="en-US" sz="1800" b="1" dirty="0" err="1">
                <a:solidFill>
                  <a:srgbClr val="00B050"/>
                </a:solidFill>
              </a:rPr>
              <a:t>Shodha</a:t>
            </a:r>
            <a:r>
              <a:rPr lang="en-US" altLang="en-US" sz="1800" b="1" dirty="0">
                <a:solidFill>
                  <a:srgbClr val="00B050"/>
                </a:solidFill>
              </a:rPr>
              <a:t> Yatra</a:t>
            </a:r>
          </a:p>
          <a:p>
            <a:pPr algn="just">
              <a:spcBef>
                <a:spcPct val="0"/>
              </a:spcBef>
              <a:buNone/>
            </a:pPr>
            <a:r>
              <a:rPr lang="en-US" altLang="en-US" sz="1200" dirty="0"/>
              <a:t>43 Yatries gathered to learn from the people </a:t>
            </a:r>
            <a:r>
              <a:rPr lang="en-US" altLang="en-US" sz="1200"/>
              <a:t>of Anantapur </a:t>
            </a:r>
            <a:r>
              <a:rPr lang="en-US" altLang="en-US" sz="1200" dirty="0"/>
              <a:t>district. Fortunately for the yatries, weather all three days was pleasant and greenery around the path they walked kept the spirits of yatries high. Yatries interacted with RDT – a NGO working for the last fifty years and brought a impressive change in the attitude of people in this district. Yatries felt the contribution of RDT highly laudable. Interaction with farmers, children and women was meaningful. Availability of water by rain water management in villages was the highlight. Shop keepers, artisans, teachers and parents shared their knowledge and experiences in Covid period. Yatries met few Innovators and impressed by their creativity to find solutions to their problems.  Innovators Vijay Kumar, </a:t>
            </a:r>
            <a:r>
              <a:rPr lang="en-US" altLang="en-US" sz="1200" dirty="0" err="1"/>
              <a:t>Gurumurthy</a:t>
            </a:r>
            <a:r>
              <a:rPr lang="en-US" altLang="en-US" sz="1200" dirty="0"/>
              <a:t> Chetty interacted intensely with yatries on second and third day. Yatries were bowled over by their simplicity and passion and high approach to problem solving in simplest manner.  Impressions of Yatries revealed that there was a meaningful learnings and knowledge sharing during the yatra.</a:t>
            </a:r>
          </a:p>
          <a:p>
            <a:pPr algn="just">
              <a:spcBef>
                <a:spcPct val="0"/>
              </a:spcBef>
              <a:buNone/>
            </a:pPr>
            <a:endParaRPr lang="en-US" altLang="en-US" sz="1800" dirty="0"/>
          </a:p>
          <a:p>
            <a:pPr algn="just">
              <a:spcBef>
                <a:spcPct val="0"/>
              </a:spcBef>
              <a:buNone/>
            </a:pPr>
            <a:endParaRPr lang="en-US" altLang="en-US" sz="1800" dirty="0"/>
          </a:p>
          <a:p>
            <a:pPr algn="just">
              <a:spcBef>
                <a:spcPct val="0"/>
              </a:spcBef>
              <a:buNone/>
            </a:pPr>
            <a:endParaRPr lang="en-US" altLang="en-US" sz="1800" b="1" dirty="0">
              <a:solidFill>
                <a:srgbClr val="00B050"/>
              </a:solidFill>
            </a:endParaRPr>
          </a:p>
          <a:p>
            <a:pPr algn="just">
              <a:spcBef>
                <a:spcPct val="0"/>
              </a:spcBef>
              <a:buNone/>
            </a:pPr>
            <a:endParaRPr lang="en-US" altLang="en-US" sz="1800" b="1" dirty="0">
              <a:solidFill>
                <a:srgbClr val="00B050"/>
              </a:solidFill>
            </a:endParaRPr>
          </a:p>
          <a:p>
            <a:pPr algn="just">
              <a:spcBef>
                <a:spcPct val="0"/>
              </a:spcBef>
              <a:buFontTx/>
              <a:buNone/>
            </a:pPr>
            <a:endParaRPr lang="en-US" altLang="en-US" sz="1200" dirty="0"/>
          </a:p>
          <a:p>
            <a:pPr>
              <a:spcBef>
                <a:spcPct val="0"/>
              </a:spcBef>
              <a:buFontTx/>
              <a:buNone/>
            </a:pPr>
            <a:endParaRPr lang="en-US" altLang="en-US" sz="1600" dirty="0"/>
          </a:p>
        </p:txBody>
      </p:sp>
      <p:sp>
        <p:nvSpPr>
          <p:cNvPr id="3" name="Rectangle 2">
            <a:extLst>
              <a:ext uri="{FF2B5EF4-FFF2-40B4-BE49-F238E27FC236}">
                <a16:creationId xmlns:a16="http://schemas.microsoft.com/office/drawing/2014/main" id="{6049F77D-84DB-4E73-876F-B6D6B893C833}"/>
              </a:ext>
            </a:extLst>
          </p:cNvPr>
          <p:cNvSpPr/>
          <p:nvPr/>
        </p:nvSpPr>
        <p:spPr>
          <a:xfrm>
            <a:off x="5638800" y="0"/>
            <a:ext cx="685800" cy="914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 name="Rectangle 3">
            <a:extLst>
              <a:ext uri="{FF2B5EF4-FFF2-40B4-BE49-F238E27FC236}">
                <a16:creationId xmlns:a16="http://schemas.microsoft.com/office/drawing/2014/main" id="{F4CF5B2C-8792-4915-A5D6-A6E267213376}"/>
              </a:ext>
            </a:extLst>
          </p:cNvPr>
          <p:cNvSpPr/>
          <p:nvPr/>
        </p:nvSpPr>
        <p:spPr>
          <a:xfrm>
            <a:off x="6400800" y="0"/>
            <a:ext cx="152400" cy="914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5F90F02-08D7-49D3-8B23-BDE5DA9C655D}"/>
              </a:ext>
            </a:extLst>
          </p:cNvPr>
          <p:cNvSpPr/>
          <p:nvPr/>
        </p:nvSpPr>
        <p:spPr>
          <a:xfrm>
            <a:off x="5638800" y="0"/>
            <a:ext cx="685800" cy="914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4099" name="Picture 4" descr="hblogo copy1">
            <a:extLst>
              <a:ext uri="{FF2B5EF4-FFF2-40B4-BE49-F238E27FC236}">
                <a16:creationId xmlns:a16="http://schemas.microsoft.com/office/drawing/2014/main" id="{5520B8F1-DD10-4CD0-AB7F-FFC45BB127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5788" y="7620000"/>
            <a:ext cx="6318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2">
            <a:extLst>
              <a:ext uri="{FF2B5EF4-FFF2-40B4-BE49-F238E27FC236}">
                <a16:creationId xmlns:a16="http://schemas.microsoft.com/office/drawing/2014/main" id="{1BA5E33B-F487-4D39-9786-3E3878F61B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6563" t="17708" r="10938" b="69792"/>
          <a:stretch>
            <a:fillRect/>
          </a:stretch>
        </p:blipFill>
        <p:spPr bwMode="auto">
          <a:xfrm>
            <a:off x="5665788" y="8305800"/>
            <a:ext cx="63182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a:extLst>
              <a:ext uri="{FF2B5EF4-FFF2-40B4-BE49-F238E27FC236}">
                <a16:creationId xmlns:a16="http://schemas.microsoft.com/office/drawing/2014/main" id="{9F6C55FE-3E99-4B87-8856-3AA2C0AAEF65}"/>
              </a:ext>
            </a:extLst>
          </p:cNvPr>
          <p:cNvSpPr/>
          <p:nvPr/>
        </p:nvSpPr>
        <p:spPr>
          <a:xfrm>
            <a:off x="6400800" y="0"/>
            <a:ext cx="152400" cy="914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102" name="Picture 8">
            <a:extLst>
              <a:ext uri="{FF2B5EF4-FFF2-40B4-BE49-F238E27FC236}">
                <a16:creationId xmlns:a16="http://schemas.microsoft.com/office/drawing/2014/main" id="{1CC1EB0D-685E-4FD6-B16F-2E8EFB64DEF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97513" y="685800"/>
            <a:ext cx="12636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Rectangle 1">
            <a:extLst>
              <a:ext uri="{FF2B5EF4-FFF2-40B4-BE49-F238E27FC236}">
                <a16:creationId xmlns:a16="http://schemas.microsoft.com/office/drawing/2014/main" id="{7EC73B0B-D509-496C-85FF-C2A26ABDE757}"/>
              </a:ext>
            </a:extLst>
          </p:cNvPr>
          <p:cNvSpPr>
            <a:spLocks noChangeArrowheads="1"/>
          </p:cNvSpPr>
          <p:nvPr/>
        </p:nvSpPr>
        <p:spPr bwMode="auto">
          <a:xfrm>
            <a:off x="228600" y="152400"/>
            <a:ext cx="5268913" cy="7754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GB" altLang="en-US" sz="1400" b="1" dirty="0">
              <a:solidFill>
                <a:srgbClr val="00B050"/>
              </a:solidFill>
              <a:latin typeface="Cambria" panose="02040503050406030204" pitchFamily="18" charset="0"/>
            </a:endParaRPr>
          </a:p>
          <a:p>
            <a:pPr eaLnBrk="1" hangingPunct="1">
              <a:spcBef>
                <a:spcPct val="0"/>
              </a:spcBef>
              <a:buFontTx/>
              <a:buNone/>
            </a:pPr>
            <a:r>
              <a:rPr lang="en-US" altLang="en-US" sz="1200" b="1" dirty="0">
                <a:solidFill>
                  <a:srgbClr val="00B050"/>
                </a:solidFill>
                <a:latin typeface="Cambria" panose="02040503050406030204" pitchFamily="18" charset="0"/>
              </a:rPr>
              <a:t>To reach the starting point: </a:t>
            </a:r>
          </a:p>
          <a:p>
            <a:pPr eaLnBrk="1" hangingPunct="1">
              <a:spcBef>
                <a:spcPct val="0"/>
              </a:spcBef>
              <a:buFontTx/>
              <a:buNone/>
            </a:pPr>
            <a:endParaRPr lang="en-US" altLang="en-US" sz="1200" b="1" dirty="0">
              <a:solidFill>
                <a:srgbClr val="00B050"/>
              </a:solidFill>
              <a:latin typeface="Cambria" panose="02040503050406030204" pitchFamily="18" charset="0"/>
            </a:endParaRPr>
          </a:p>
          <a:p>
            <a:pPr algn="just">
              <a:spcBef>
                <a:spcPct val="0"/>
              </a:spcBef>
              <a:buFont typeface="Arial" panose="020B0604020202020204" pitchFamily="34" charset="0"/>
              <a:buNone/>
            </a:pPr>
            <a:r>
              <a:rPr lang="en-IN" altLang="en-US" sz="1200" dirty="0" err="1">
                <a:ea typeface="Times New Roman" panose="02020603050405020304" pitchFamily="18" charset="0"/>
                <a:cs typeface="Mangal" panose="02040503050203030202" pitchFamily="18" charset="0"/>
              </a:rPr>
              <a:t>Tadvai</a:t>
            </a:r>
            <a:r>
              <a:rPr lang="en-IN" altLang="en-US" sz="1200" dirty="0">
                <a:ea typeface="Times New Roman" panose="02020603050405020304" pitchFamily="18" charset="0"/>
                <a:cs typeface="Mangal" panose="02040503050203030202" pitchFamily="18" charset="0"/>
              </a:rPr>
              <a:t> is 20 Kms short of </a:t>
            </a:r>
            <a:r>
              <a:rPr lang="en-IN" altLang="en-US" sz="1200" dirty="0" err="1">
                <a:ea typeface="Times New Roman" panose="02020603050405020304" pitchFamily="18" charset="0"/>
                <a:cs typeface="Mangal" panose="02040503050203030202" pitchFamily="18" charset="0"/>
              </a:rPr>
              <a:t>Eturu</a:t>
            </a:r>
            <a:r>
              <a:rPr lang="en-IN" altLang="en-US" sz="1200" dirty="0">
                <a:ea typeface="Times New Roman" panose="02020603050405020304" pitchFamily="18" charset="0"/>
                <a:cs typeface="Mangal" panose="02040503050203030202" pitchFamily="18" charset="0"/>
              </a:rPr>
              <a:t> </a:t>
            </a:r>
            <a:r>
              <a:rPr lang="en-IN" altLang="en-US" sz="1200" dirty="0" err="1">
                <a:ea typeface="Times New Roman" panose="02020603050405020304" pitchFamily="18" charset="0"/>
                <a:cs typeface="Mangal" panose="02040503050203030202" pitchFamily="18" charset="0"/>
              </a:rPr>
              <a:t>Nagaram</a:t>
            </a:r>
            <a:r>
              <a:rPr lang="en-IN" altLang="en-US" sz="1200" dirty="0">
                <a:ea typeface="Times New Roman" panose="02020603050405020304" pitchFamily="18" charset="0"/>
                <a:cs typeface="Mangal" panose="02040503050203030202" pitchFamily="18" charset="0"/>
              </a:rPr>
              <a:t> and RTC buses are available to </a:t>
            </a:r>
            <a:r>
              <a:rPr lang="en-IN" altLang="en-US" sz="1200" dirty="0" err="1">
                <a:ea typeface="Times New Roman" panose="02020603050405020304" pitchFamily="18" charset="0"/>
                <a:cs typeface="Mangal" panose="02040503050203030202" pitchFamily="18" charset="0"/>
              </a:rPr>
              <a:t>Eturu</a:t>
            </a:r>
            <a:r>
              <a:rPr lang="en-IN" altLang="en-US" sz="1200" dirty="0">
                <a:ea typeface="Times New Roman" panose="02020603050405020304" pitchFamily="18" charset="0"/>
                <a:cs typeface="Mangal" panose="02040503050203030202" pitchFamily="18" charset="0"/>
              </a:rPr>
              <a:t> </a:t>
            </a:r>
            <a:r>
              <a:rPr lang="en-IN" altLang="en-US" sz="1200" dirty="0" err="1">
                <a:ea typeface="Times New Roman" panose="02020603050405020304" pitchFamily="18" charset="0"/>
                <a:cs typeface="Mangal" panose="02040503050203030202" pitchFamily="18" charset="0"/>
              </a:rPr>
              <a:t>Nagaram</a:t>
            </a:r>
            <a:r>
              <a:rPr lang="en-IN" altLang="en-US" sz="1200" dirty="0">
                <a:ea typeface="Times New Roman" panose="02020603050405020304" pitchFamily="18" charset="0"/>
                <a:cs typeface="Mangal" panose="02040503050203030202" pitchFamily="18" charset="0"/>
              </a:rPr>
              <a:t> from Warangal-</a:t>
            </a:r>
            <a:r>
              <a:rPr lang="en-IN" altLang="en-US" sz="1200" dirty="0" err="1">
                <a:ea typeface="Times New Roman" panose="02020603050405020304" pitchFamily="18" charset="0"/>
                <a:cs typeface="Mangal" panose="02040503050203030202" pitchFamily="18" charset="0"/>
              </a:rPr>
              <a:t>Hanumakonda</a:t>
            </a:r>
            <a:r>
              <a:rPr lang="en-IN" altLang="en-US" sz="1200" dirty="0">
                <a:ea typeface="Times New Roman" panose="02020603050405020304" pitchFamily="18" charset="0"/>
                <a:cs typeface="Mangal" panose="02040503050203030202" pitchFamily="18" charset="0"/>
              </a:rPr>
              <a:t> every half an hour from 5 AM onwards. Time to reach </a:t>
            </a:r>
            <a:r>
              <a:rPr lang="en-IN" altLang="en-US" sz="1200" dirty="0" err="1">
                <a:ea typeface="Times New Roman" panose="02020603050405020304" pitchFamily="18" charset="0"/>
                <a:cs typeface="Mangal" panose="02040503050203030202" pitchFamily="18" charset="0"/>
              </a:rPr>
              <a:t>Tadvai</a:t>
            </a:r>
            <a:r>
              <a:rPr lang="en-IN" altLang="en-US" sz="1200" dirty="0">
                <a:ea typeface="Times New Roman" panose="02020603050405020304" pitchFamily="18" charset="0"/>
                <a:cs typeface="Mangal" panose="02040503050203030202" pitchFamily="18" charset="0"/>
              </a:rPr>
              <a:t> is 2.30 hours. Direct buses from Hyderabad are available for </a:t>
            </a:r>
            <a:r>
              <a:rPr lang="en-IN" altLang="en-US" sz="1200" dirty="0" err="1">
                <a:ea typeface="Times New Roman" panose="02020603050405020304" pitchFamily="18" charset="0"/>
                <a:cs typeface="Mangal" panose="02040503050203030202" pitchFamily="18" charset="0"/>
              </a:rPr>
              <a:t>Eturu</a:t>
            </a:r>
            <a:r>
              <a:rPr lang="en-IN" altLang="en-US" sz="1200" dirty="0">
                <a:ea typeface="Times New Roman" panose="02020603050405020304" pitchFamily="18" charset="0"/>
                <a:cs typeface="Mangal" panose="02040503050203030202" pitchFamily="18" charset="0"/>
              </a:rPr>
              <a:t> </a:t>
            </a:r>
            <a:r>
              <a:rPr lang="en-IN" altLang="en-US" sz="1200" dirty="0" err="1">
                <a:ea typeface="Times New Roman" panose="02020603050405020304" pitchFamily="18" charset="0"/>
                <a:cs typeface="Mangal" panose="02040503050203030202" pitchFamily="18" charset="0"/>
              </a:rPr>
              <a:t>Nagaram</a:t>
            </a:r>
            <a:r>
              <a:rPr lang="en-IN" altLang="en-US" sz="1200" dirty="0">
                <a:ea typeface="Times New Roman" panose="02020603050405020304" pitchFamily="18" charset="0"/>
                <a:cs typeface="Mangal" panose="02040503050203030202" pitchFamily="18" charset="0"/>
              </a:rPr>
              <a:t> in the night from 8-10.30 PM. Those coming from eastern AP may get down at Warangal or </a:t>
            </a:r>
            <a:r>
              <a:rPr lang="en-IN" altLang="en-US" sz="1200" dirty="0" err="1">
                <a:ea typeface="Times New Roman" panose="02020603050405020304" pitchFamily="18" charset="0"/>
                <a:cs typeface="Mangal" panose="02040503050203030202" pitchFamily="18" charset="0"/>
              </a:rPr>
              <a:t>Kazipet</a:t>
            </a:r>
            <a:r>
              <a:rPr lang="en-IN" altLang="en-US" sz="1200" dirty="0">
                <a:ea typeface="Times New Roman" panose="02020603050405020304" pitchFamily="18" charset="0"/>
                <a:cs typeface="Mangal" panose="02040503050203030202" pitchFamily="18" charset="0"/>
              </a:rPr>
              <a:t> railway station and move to Warangal/</a:t>
            </a:r>
            <a:r>
              <a:rPr lang="en-IN" altLang="en-US" sz="1200" dirty="0" err="1">
                <a:ea typeface="Times New Roman" panose="02020603050405020304" pitchFamily="18" charset="0"/>
                <a:cs typeface="Mangal" panose="02040503050203030202" pitchFamily="18" charset="0"/>
              </a:rPr>
              <a:t>Hanumakonda</a:t>
            </a:r>
            <a:r>
              <a:rPr lang="en-IN" altLang="en-US" sz="1200" dirty="0">
                <a:ea typeface="Times New Roman" panose="02020603050405020304" pitchFamily="18" charset="0"/>
                <a:cs typeface="Mangal" panose="02040503050203030202" pitchFamily="18" charset="0"/>
              </a:rPr>
              <a:t> Bus stands to get into a bus proceeding to </a:t>
            </a:r>
            <a:r>
              <a:rPr lang="en-IN" altLang="en-US" sz="1200" dirty="0" err="1">
                <a:ea typeface="Times New Roman" panose="02020603050405020304" pitchFamily="18" charset="0"/>
                <a:cs typeface="Mangal" panose="02040503050203030202" pitchFamily="18" charset="0"/>
              </a:rPr>
              <a:t>Eturu</a:t>
            </a:r>
            <a:r>
              <a:rPr lang="en-IN" altLang="en-US" sz="1200" dirty="0">
                <a:ea typeface="Times New Roman" panose="02020603050405020304" pitchFamily="18" charset="0"/>
                <a:cs typeface="Mangal" panose="02040503050203030202" pitchFamily="18" charset="0"/>
              </a:rPr>
              <a:t> </a:t>
            </a:r>
            <a:r>
              <a:rPr lang="en-IN" altLang="en-US" sz="1200" dirty="0" err="1">
                <a:ea typeface="Times New Roman" panose="02020603050405020304" pitchFamily="18" charset="0"/>
                <a:cs typeface="Mangal" panose="02040503050203030202" pitchFamily="18" charset="0"/>
              </a:rPr>
              <a:t>Nagaram</a:t>
            </a:r>
            <a:r>
              <a:rPr lang="en-IN" altLang="en-US" sz="1200" dirty="0">
                <a:ea typeface="Times New Roman" panose="02020603050405020304" pitchFamily="18" charset="0"/>
                <a:cs typeface="Mangal" panose="02040503050203030202" pitchFamily="18" charset="0"/>
              </a:rPr>
              <a:t>.</a:t>
            </a:r>
          </a:p>
          <a:p>
            <a:pPr algn="just">
              <a:spcBef>
                <a:spcPct val="0"/>
              </a:spcBef>
              <a:buFont typeface="Arial" panose="020B0604020202020204" pitchFamily="34" charset="0"/>
              <a:buNone/>
            </a:pPr>
            <a:endParaRPr lang="en-US" altLang="en-US" sz="1200" dirty="0"/>
          </a:p>
          <a:p>
            <a:pPr>
              <a:spcBef>
                <a:spcPct val="0"/>
              </a:spcBef>
              <a:buFontTx/>
              <a:buNone/>
            </a:pPr>
            <a:r>
              <a:rPr lang="en-US" altLang="en-US" sz="1200" b="1" dirty="0">
                <a:solidFill>
                  <a:srgbClr val="00B050"/>
                </a:solidFill>
                <a:latin typeface="Cambria" panose="02040503050406030204" pitchFamily="18" charset="0"/>
              </a:rPr>
              <a:t>Path we Walk:</a:t>
            </a:r>
          </a:p>
          <a:p>
            <a:pPr marL="171450" indent="-171450">
              <a:spcAft>
                <a:spcPts val="1000"/>
              </a:spcAft>
            </a:pPr>
            <a:r>
              <a:rPr lang="en-US" sz="1200" dirty="0">
                <a:cs typeface="Mangal" panose="02040503050203030202" pitchFamily="18" charset="0"/>
              </a:rPr>
              <a:t>17 December – </a:t>
            </a:r>
            <a:r>
              <a:rPr lang="en-US" sz="1200" dirty="0" err="1">
                <a:cs typeface="Mangal" panose="02040503050203030202" pitchFamily="18" charset="0"/>
              </a:rPr>
              <a:t>Thadwai</a:t>
            </a:r>
            <a:r>
              <a:rPr lang="en-US" sz="1200" dirty="0">
                <a:cs typeface="Mangal" panose="02040503050203030202" pitchFamily="18" charset="0"/>
              </a:rPr>
              <a:t>, </a:t>
            </a:r>
            <a:r>
              <a:rPr lang="en-US" sz="1200" dirty="0" err="1">
                <a:cs typeface="Mangal" panose="02040503050203030202" pitchFamily="18" charset="0"/>
              </a:rPr>
              <a:t>Nampalli</a:t>
            </a:r>
            <a:r>
              <a:rPr lang="en-US" sz="1200" dirty="0">
                <a:cs typeface="Mangal" panose="02040503050203030202" pitchFamily="18" charset="0"/>
              </a:rPr>
              <a:t>, Banjara, </a:t>
            </a:r>
            <a:r>
              <a:rPr lang="en-US" sz="1200" dirty="0" err="1">
                <a:cs typeface="Mangal" panose="02040503050203030202" pitchFamily="18" charset="0"/>
              </a:rPr>
              <a:t>Gangaram</a:t>
            </a:r>
            <a:r>
              <a:rPr lang="en-US" sz="1200" dirty="0">
                <a:cs typeface="Mangal" panose="02040503050203030202" pitchFamily="18" charset="0"/>
              </a:rPr>
              <a:t>, </a:t>
            </a:r>
            <a:r>
              <a:rPr lang="en-US" sz="1200" dirty="0" err="1">
                <a:cs typeface="Mangal" panose="02040503050203030202" pitchFamily="18" charset="0"/>
              </a:rPr>
              <a:t>Katapur</a:t>
            </a:r>
            <a:endParaRPr lang="en-US" sz="1200" dirty="0">
              <a:cs typeface="Mangal" panose="02040503050203030202" pitchFamily="18" charset="0"/>
            </a:endParaRPr>
          </a:p>
          <a:p>
            <a:pPr marL="171450" indent="-171450">
              <a:spcAft>
                <a:spcPts val="1000"/>
              </a:spcAft>
            </a:pPr>
            <a:r>
              <a:rPr lang="en-US" sz="1200" dirty="0">
                <a:cs typeface="Mangal" panose="02040503050203030202" pitchFamily="18" charset="0"/>
              </a:rPr>
              <a:t>18 December – </a:t>
            </a:r>
            <a:r>
              <a:rPr lang="en-US" sz="1200" dirty="0" err="1">
                <a:cs typeface="Mangal" panose="02040503050203030202" pitchFamily="18" charset="0"/>
              </a:rPr>
              <a:t>Pambapur</a:t>
            </a:r>
            <a:r>
              <a:rPr lang="en-US" sz="1200" dirty="0">
                <a:cs typeface="Mangal" panose="02040503050203030202" pitchFamily="18" charset="0"/>
              </a:rPr>
              <a:t>, </a:t>
            </a:r>
            <a:r>
              <a:rPr lang="en-US" sz="1200" dirty="0" err="1">
                <a:cs typeface="Mangal" panose="02040503050203030202" pitchFamily="18" charset="0"/>
              </a:rPr>
              <a:t>Dolamin</a:t>
            </a:r>
            <a:r>
              <a:rPr lang="en-US" sz="1200" dirty="0">
                <a:cs typeface="Mangal" panose="02040503050203030202" pitchFamily="18" charset="0"/>
              </a:rPr>
              <a:t> Burials, </a:t>
            </a:r>
            <a:r>
              <a:rPr lang="en-US" sz="1200" dirty="0" err="1">
                <a:cs typeface="Mangal" panose="02040503050203030202" pitchFamily="18" charset="0"/>
              </a:rPr>
              <a:t>Dameravai</a:t>
            </a:r>
            <a:r>
              <a:rPr lang="en-US" sz="1200" dirty="0">
                <a:cs typeface="Mangal" panose="02040503050203030202" pitchFamily="18" charset="0"/>
              </a:rPr>
              <a:t>, </a:t>
            </a:r>
            <a:r>
              <a:rPr lang="en-US" sz="1200" dirty="0" err="1">
                <a:cs typeface="Mangal" panose="02040503050203030202" pitchFamily="18" charset="0"/>
              </a:rPr>
              <a:t>Kothur</a:t>
            </a:r>
            <a:r>
              <a:rPr lang="en-US" sz="1200" dirty="0">
                <a:cs typeface="Mangal" panose="02040503050203030202" pitchFamily="18" charset="0"/>
              </a:rPr>
              <a:t> </a:t>
            </a:r>
            <a:r>
              <a:rPr lang="en-US" sz="1200" dirty="0" err="1">
                <a:cs typeface="Mangal" panose="02040503050203030202" pitchFamily="18" charset="0"/>
              </a:rPr>
              <a:t>Motlagudem</a:t>
            </a:r>
            <a:r>
              <a:rPr lang="en-US" sz="1200" dirty="0">
                <a:cs typeface="Mangal" panose="02040503050203030202" pitchFamily="18" charset="0"/>
              </a:rPr>
              <a:t>, </a:t>
            </a:r>
            <a:r>
              <a:rPr lang="en-US" sz="1200" dirty="0" err="1">
                <a:cs typeface="Mangal" panose="02040503050203030202" pitchFamily="18" charset="0"/>
              </a:rPr>
              <a:t>Komatipalli</a:t>
            </a:r>
            <a:r>
              <a:rPr lang="en-US" sz="1200" dirty="0">
                <a:cs typeface="Mangal" panose="02040503050203030202" pitchFamily="18" charset="0"/>
              </a:rPr>
              <a:t>, </a:t>
            </a:r>
            <a:r>
              <a:rPr lang="en-US" sz="1200" dirty="0" err="1">
                <a:cs typeface="Mangal" panose="02040503050203030202" pitchFamily="18" charset="0"/>
              </a:rPr>
              <a:t>Mangapet</a:t>
            </a:r>
            <a:endParaRPr lang="en-IN" sz="1200" dirty="0">
              <a:cs typeface="Mangal" panose="02040503050203030202" pitchFamily="18" charset="0"/>
            </a:endParaRPr>
          </a:p>
          <a:p>
            <a:pPr marL="171450" indent="-171450">
              <a:spcAft>
                <a:spcPts val="1000"/>
              </a:spcAft>
            </a:pPr>
            <a:r>
              <a:rPr lang="en-US" sz="1200" dirty="0">
                <a:cs typeface="Mangal" panose="02040503050203030202" pitchFamily="18" charset="0"/>
              </a:rPr>
              <a:t>19 December – </a:t>
            </a:r>
            <a:r>
              <a:rPr lang="en-US" sz="1200" dirty="0" err="1">
                <a:cs typeface="Mangal" panose="02040503050203030202" pitchFamily="18" charset="0"/>
              </a:rPr>
              <a:t>Kamalapur</a:t>
            </a:r>
            <a:r>
              <a:rPr lang="en-US" sz="1200" dirty="0">
                <a:cs typeface="Mangal" panose="02040503050203030202" pitchFamily="18" charset="0"/>
              </a:rPr>
              <a:t>, Thanda, </a:t>
            </a:r>
            <a:r>
              <a:rPr lang="en-US" sz="1200" dirty="0" err="1">
                <a:cs typeface="Mangal" panose="02040503050203030202" pitchFamily="18" charset="0"/>
              </a:rPr>
              <a:t>Ramannapet</a:t>
            </a:r>
            <a:r>
              <a:rPr lang="en-US" sz="1200" dirty="0">
                <a:cs typeface="Mangal" panose="02040503050203030202" pitchFamily="18" charset="0"/>
              </a:rPr>
              <a:t>, </a:t>
            </a:r>
            <a:r>
              <a:rPr lang="en-US" sz="1200" dirty="0" err="1">
                <a:cs typeface="Mangal" panose="02040503050203030202" pitchFamily="18" charset="0"/>
              </a:rPr>
              <a:t>Eturunagarm</a:t>
            </a:r>
            <a:endParaRPr lang="en-IN" sz="1200" dirty="0">
              <a:cs typeface="Mangal" panose="02040503050203030202" pitchFamily="18" charset="0"/>
            </a:endParaRPr>
          </a:p>
          <a:p>
            <a:pPr>
              <a:spcBef>
                <a:spcPct val="0"/>
              </a:spcBef>
              <a:spcAft>
                <a:spcPts val="1000"/>
              </a:spcAft>
              <a:buFontTx/>
              <a:buNone/>
            </a:pPr>
            <a:r>
              <a:rPr lang="en-US" altLang="en-US" sz="1400" b="1" dirty="0">
                <a:solidFill>
                  <a:srgbClr val="00B050"/>
                </a:solidFill>
                <a:cs typeface="Times New Roman" panose="02020603050405020304" pitchFamily="18" charset="0"/>
              </a:rPr>
              <a:t>Return Journey </a:t>
            </a:r>
          </a:p>
          <a:p>
            <a:pPr>
              <a:spcBef>
                <a:spcPct val="0"/>
              </a:spcBef>
              <a:spcAft>
                <a:spcPts val="1000"/>
              </a:spcAft>
              <a:buFontTx/>
              <a:buNone/>
            </a:pPr>
            <a:r>
              <a:rPr lang="en-IN" altLang="en-US" sz="1200" dirty="0">
                <a:cs typeface="Times New Roman" panose="02020603050405020304" pitchFamily="18" charset="0"/>
              </a:rPr>
              <a:t>On 19 December 2021, </a:t>
            </a:r>
            <a:r>
              <a:rPr lang="en-IN" altLang="en-US" sz="1200" dirty="0" err="1">
                <a:cs typeface="Times New Roman" panose="02020603050405020304" pitchFamily="18" charset="0"/>
              </a:rPr>
              <a:t>yatries</a:t>
            </a:r>
            <a:r>
              <a:rPr lang="en-IN" altLang="en-US" sz="1200" dirty="0">
                <a:cs typeface="Times New Roman" panose="02020603050405020304" pitchFamily="18" charset="0"/>
              </a:rPr>
              <a:t> will be able to leave for their destinations any time after 5 PM. From </a:t>
            </a:r>
            <a:r>
              <a:rPr lang="en-IN" altLang="en-US" sz="1200" dirty="0" err="1">
                <a:cs typeface="Times New Roman" panose="02020603050405020304" pitchFamily="18" charset="0"/>
              </a:rPr>
              <a:t>Eturu</a:t>
            </a:r>
            <a:r>
              <a:rPr lang="en-IN" altLang="en-US" sz="1200" dirty="0">
                <a:cs typeface="Times New Roman" panose="02020603050405020304" pitchFamily="18" charset="0"/>
              </a:rPr>
              <a:t> </a:t>
            </a:r>
            <a:r>
              <a:rPr lang="en-IN" altLang="en-US" sz="1200" dirty="0" err="1">
                <a:cs typeface="Times New Roman" panose="02020603050405020304" pitchFamily="18" charset="0"/>
              </a:rPr>
              <a:t>Nagaram</a:t>
            </a:r>
            <a:r>
              <a:rPr lang="en-IN" altLang="en-US" sz="1200" dirty="0">
                <a:cs typeface="Times New Roman" panose="02020603050405020304" pitchFamily="18" charset="0"/>
              </a:rPr>
              <a:t>, buses to Warangal take max 3 hours. Direct buses to Hyderabad are also available after 8 PM from </a:t>
            </a:r>
            <a:r>
              <a:rPr lang="en-IN" altLang="en-US" sz="1200" dirty="0" err="1">
                <a:cs typeface="Times New Roman" panose="02020603050405020304" pitchFamily="18" charset="0"/>
              </a:rPr>
              <a:t>Eturu</a:t>
            </a:r>
            <a:r>
              <a:rPr lang="en-IN" altLang="en-US" sz="1200" dirty="0">
                <a:cs typeface="Times New Roman" panose="02020603050405020304" pitchFamily="18" charset="0"/>
              </a:rPr>
              <a:t> </a:t>
            </a:r>
            <a:r>
              <a:rPr lang="en-IN" altLang="en-US" sz="1200" dirty="0" err="1">
                <a:cs typeface="Times New Roman" panose="02020603050405020304" pitchFamily="18" charset="0"/>
              </a:rPr>
              <a:t>Nagaram</a:t>
            </a:r>
            <a:r>
              <a:rPr lang="en-IN" altLang="en-US" sz="1200" dirty="0">
                <a:cs typeface="Times New Roman" panose="02020603050405020304" pitchFamily="18" charset="0"/>
              </a:rPr>
              <a:t>. TSRTC website may be visited for more details.</a:t>
            </a:r>
          </a:p>
          <a:p>
            <a:pPr>
              <a:spcBef>
                <a:spcPct val="0"/>
              </a:spcBef>
              <a:spcAft>
                <a:spcPts val="1000"/>
              </a:spcAft>
              <a:buFontTx/>
              <a:buNone/>
            </a:pPr>
            <a:r>
              <a:rPr lang="en-US" altLang="en-US" sz="1200" b="1" dirty="0">
                <a:solidFill>
                  <a:srgbClr val="00B050"/>
                </a:solidFill>
                <a:latin typeface="Cambria" panose="02040503050406030204" pitchFamily="18" charset="0"/>
              </a:rPr>
              <a:t>Reflections of </a:t>
            </a:r>
            <a:r>
              <a:rPr lang="en-US" altLang="en-US" sz="1200" b="1" dirty="0" err="1">
                <a:solidFill>
                  <a:srgbClr val="00B050"/>
                </a:solidFill>
                <a:latin typeface="Cambria" panose="02040503050406030204" pitchFamily="18" charset="0"/>
              </a:rPr>
              <a:t>yatris</a:t>
            </a:r>
            <a:endParaRPr lang="en-US" altLang="en-US" sz="1200" b="1" dirty="0">
              <a:solidFill>
                <a:srgbClr val="00B050"/>
              </a:solidFill>
              <a:latin typeface="Cambria" panose="02040503050406030204" pitchFamily="18" charset="0"/>
            </a:endParaRPr>
          </a:p>
          <a:p>
            <a:pPr>
              <a:spcBef>
                <a:spcPct val="0"/>
              </a:spcBef>
              <a:buFontTx/>
              <a:buNone/>
            </a:pPr>
            <a:r>
              <a:rPr lang="en-US" altLang="en-US" sz="1100" dirty="0">
                <a:latin typeface="Cambria" panose="02040503050406030204" pitchFamily="18" charset="0"/>
              </a:rPr>
              <a:t>For impressions of </a:t>
            </a:r>
            <a:r>
              <a:rPr lang="en-US" altLang="en-US" sz="1100" dirty="0" err="1">
                <a:latin typeface="Cambria" panose="02040503050406030204" pitchFamily="18" charset="0"/>
              </a:rPr>
              <a:t>yatris</a:t>
            </a:r>
            <a:r>
              <a:rPr lang="en-US" altLang="en-US" sz="1100" dirty="0">
                <a:latin typeface="Cambria" panose="02040503050406030204" pitchFamily="18" charset="0"/>
              </a:rPr>
              <a:t> who participated in earlier </a:t>
            </a:r>
            <a:r>
              <a:rPr lang="en-US" altLang="en-US" sz="1100" dirty="0" err="1">
                <a:latin typeface="Cambria" panose="02040503050406030204" pitchFamily="18" charset="0"/>
              </a:rPr>
              <a:t>Chinna</a:t>
            </a:r>
            <a:r>
              <a:rPr lang="en-US" altLang="en-US" sz="1100" dirty="0">
                <a:latin typeface="Cambria" panose="02040503050406030204" pitchFamily="18" charset="0"/>
              </a:rPr>
              <a:t> </a:t>
            </a:r>
            <a:r>
              <a:rPr lang="en-US" altLang="en-US" sz="1100" dirty="0" err="1">
                <a:latin typeface="Cambria" panose="02040503050406030204" pitchFamily="18" charset="0"/>
              </a:rPr>
              <a:t>Shodha</a:t>
            </a:r>
            <a:r>
              <a:rPr lang="en-US" altLang="en-US" sz="1100" dirty="0">
                <a:latin typeface="Cambria" panose="02040503050406030204" pitchFamily="18" charset="0"/>
              </a:rPr>
              <a:t> Yatras and to know the objectives and other details of </a:t>
            </a:r>
            <a:r>
              <a:rPr lang="en-US" altLang="en-US" sz="1100" dirty="0" err="1">
                <a:latin typeface="Cambria" panose="02040503050406030204" pitchFamily="18" charset="0"/>
              </a:rPr>
              <a:t>Chinna</a:t>
            </a:r>
            <a:r>
              <a:rPr lang="en-US" altLang="en-US" sz="1100" dirty="0">
                <a:latin typeface="Cambria" panose="02040503050406030204" pitchFamily="18" charset="0"/>
              </a:rPr>
              <a:t> </a:t>
            </a:r>
            <a:r>
              <a:rPr lang="en-US" altLang="en-US" sz="1100" dirty="0" err="1">
                <a:latin typeface="Cambria" panose="02040503050406030204" pitchFamily="18" charset="0"/>
              </a:rPr>
              <a:t>Shodha</a:t>
            </a:r>
            <a:r>
              <a:rPr lang="en-US" altLang="en-US" sz="1100" dirty="0">
                <a:latin typeface="Cambria" panose="02040503050406030204" pitchFamily="18" charset="0"/>
              </a:rPr>
              <a:t> Yatra, please visit www.pallesrujana.org</a:t>
            </a:r>
            <a:r>
              <a:rPr lang="en-US" altLang="en-US" sz="1200" i="1" dirty="0">
                <a:latin typeface="Cambria" panose="02040503050406030204" pitchFamily="18" charset="0"/>
              </a:rPr>
              <a:t> </a:t>
            </a:r>
          </a:p>
          <a:p>
            <a:pPr>
              <a:spcBef>
                <a:spcPct val="0"/>
              </a:spcBef>
              <a:buFontTx/>
              <a:buNone/>
            </a:pPr>
            <a:endParaRPr lang="en-US" altLang="en-US" sz="1400" i="1" dirty="0">
              <a:latin typeface="Cambria" panose="02040503050406030204" pitchFamily="18" charset="0"/>
            </a:endParaRPr>
          </a:p>
          <a:p>
            <a:pPr eaLnBrk="1" hangingPunct="1">
              <a:spcBef>
                <a:spcPct val="0"/>
              </a:spcBef>
              <a:buFontTx/>
              <a:buNone/>
            </a:pPr>
            <a:r>
              <a:rPr lang="en-US" altLang="en-US" sz="1200" b="1" i="1" dirty="0">
                <a:latin typeface="Cambria" panose="02040503050406030204" pitchFamily="18" charset="0"/>
              </a:rPr>
              <a:t>Please share your travel details with Coordinators</a:t>
            </a:r>
          </a:p>
          <a:p>
            <a:pPr eaLnBrk="1" hangingPunct="1">
              <a:spcBef>
                <a:spcPct val="0"/>
              </a:spcBef>
              <a:buFontTx/>
              <a:buNone/>
            </a:pPr>
            <a:endParaRPr lang="en-US" altLang="en-US" sz="1400" b="1" i="1" dirty="0">
              <a:solidFill>
                <a:srgbClr val="00B050"/>
              </a:solidFill>
              <a:latin typeface="Cambria" panose="02040503050406030204" pitchFamily="18" charset="0"/>
            </a:endParaRPr>
          </a:p>
          <a:p>
            <a:pPr>
              <a:spcBef>
                <a:spcPct val="0"/>
              </a:spcBef>
              <a:buFontTx/>
              <a:buNone/>
            </a:pPr>
            <a:r>
              <a:rPr lang="en-US" altLang="en-US" sz="1200" b="1" dirty="0">
                <a:solidFill>
                  <a:srgbClr val="00B050"/>
                </a:solidFill>
                <a:latin typeface="Cambria" panose="02040503050406030204" pitchFamily="18" charset="0"/>
              </a:rPr>
              <a:t>Coordinators for the Yatra </a:t>
            </a:r>
          </a:p>
          <a:p>
            <a:pPr marL="171450" indent="-171450">
              <a:lnSpc>
                <a:spcPct val="115000"/>
              </a:lnSpc>
              <a:spcAft>
                <a:spcPts val="1000"/>
              </a:spcAft>
            </a:pPr>
            <a:r>
              <a:rPr lang="en-US" sz="1100" dirty="0">
                <a:latin typeface="Cambria" panose="02040503050406030204" pitchFamily="18" charset="0"/>
              </a:rPr>
              <a:t>Brig P </a:t>
            </a:r>
            <a:r>
              <a:rPr lang="en-US" sz="1100" dirty="0" err="1">
                <a:latin typeface="Cambria" panose="02040503050406030204" pitchFamily="18" charset="0"/>
              </a:rPr>
              <a:t>Ganesham</a:t>
            </a:r>
            <a:r>
              <a:rPr lang="en-US" sz="1100" dirty="0">
                <a:latin typeface="Cambria" panose="02040503050406030204" pitchFamily="18" charset="0"/>
              </a:rPr>
              <a:t>, 9866001678  </a:t>
            </a:r>
            <a:r>
              <a:rPr lang="en-US" sz="1100" dirty="0">
                <a:latin typeface="Cambria" panose="02040503050406030204" pitchFamily="18" charset="0"/>
                <a:hlinkClick r:id="rId5">
                  <a:extLst>
                    <a:ext uri="{A12FA001-AC4F-418D-AE19-62706E023703}">
                      <ahyp:hlinkClr xmlns:ahyp="http://schemas.microsoft.com/office/drawing/2018/hyperlinkcolor" val="tx"/>
                    </a:ext>
                  </a:extLst>
                </a:hlinkClick>
              </a:rPr>
              <a:t>president@pallesrujana.org</a:t>
            </a:r>
            <a:endParaRPr lang="en-IN" sz="1100" dirty="0">
              <a:latin typeface="Cambria" panose="02040503050406030204" pitchFamily="18" charset="0"/>
            </a:endParaRPr>
          </a:p>
          <a:p>
            <a:pPr marL="171450" indent="-171450">
              <a:lnSpc>
                <a:spcPct val="115000"/>
              </a:lnSpc>
              <a:spcAft>
                <a:spcPts val="1000"/>
              </a:spcAft>
            </a:pPr>
            <a:r>
              <a:rPr lang="en-US" sz="1100" dirty="0">
                <a:latin typeface="Cambria" panose="02040503050406030204" pitchFamily="18" charset="0"/>
              </a:rPr>
              <a:t>Raju M, 9502855858, </a:t>
            </a:r>
            <a:r>
              <a:rPr lang="en-US" sz="1100" dirty="0">
                <a:latin typeface="Cambria" panose="02040503050406030204" pitchFamily="18" charset="0"/>
                <a:hlinkClick r:id="rId6">
                  <a:extLst>
                    <a:ext uri="{A12FA001-AC4F-418D-AE19-62706E023703}">
                      <ahyp:hlinkClr xmlns:ahyp="http://schemas.microsoft.com/office/drawing/2018/hyperlinkcolor" val="tx"/>
                    </a:ext>
                  </a:extLst>
                </a:hlinkClick>
              </a:rPr>
              <a:t>rajumupparapu@yahoo.com</a:t>
            </a:r>
            <a:endParaRPr lang="en-IN" sz="1100" dirty="0">
              <a:latin typeface="Cambria" panose="02040503050406030204" pitchFamily="18" charset="0"/>
            </a:endParaRPr>
          </a:p>
          <a:p>
            <a:pPr>
              <a:spcBef>
                <a:spcPct val="0"/>
              </a:spcBef>
              <a:spcAft>
                <a:spcPts val="1000"/>
              </a:spcAft>
              <a:buFontTx/>
              <a:buNone/>
            </a:pPr>
            <a:endParaRPr lang="en-IN" altLang="en-US" sz="1400" dirty="0">
              <a:cs typeface="Times New Roman" panose="02020603050405020304" pitchFamily="18" charset="0"/>
            </a:endParaRPr>
          </a:p>
          <a:p>
            <a:pPr>
              <a:spcBef>
                <a:spcPct val="0"/>
              </a:spcBef>
              <a:buFontTx/>
              <a:buNone/>
            </a:pPr>
            <a:endParaRPr lang="en-GB" altLang="en-US" sz="1800" b="1" dirty="0">
              <a:solidFill>
                <a:srgbClr val="00B050"/>
              </a:solidFill>
              <a:latin typeface="Cambria" panose="020405030504060302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B9353A-A9F2-494A-99AF-EE2C0857AECF}"/>
              </a:ext>
            </a:extLst>
          </p:cNvPr>
          <p:cNvSpPr/>
          <p:nvPr/>
        </p:nvSpPr>
        <p:spPr>
          <a:xfrm>
            <a:off x="5638800" y="0"/>
            <a:ext cx="685800" cy="914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a:extLst>
              <a:ext uri="{FF2B5EF4-FFF2-40B4-BE49-F238E27FC236}">
                <a16:creationId xmlns:a16="http://schemas.microsoft.com/office/drawing/2014/main" id="{0C5549B1-E72F-4925-8644-3CBE22A21153}"/>
              </a:ext>
            </a:extLst>
          </p:cNvPr>
          <p:cNvSpPr/>
          <p:nvPr/>
        </p:nvSpPr>
        <p:spPr>
          <a:xfrm>
            <a:off x="6400800" y="0"/>
            <a:ext cx="152400" cy="914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124" name="Rectangle 2">
            <a:extLst>
              <a:ext uri="{FF2B5EF4-FFF2-40B4-BE49-F238E27FC236}">
                <a16:creationId xmlns:a16="http://schemas.microsoft.com/office/drawing/2014/main" id="{E2D1B7CA-5D84-4055-A1CE-545E10F91477}"/>
              </a:ext>
            </a:extLst>
          </p:cNvPr>
          <p:cNvSpPr>
            <a:spLocks noChangeArrowheads="1"/>
          </p:cNvSpPr>
          <p:nvPr/>
        </p:nvSpPr>
        <p:spPr bwMode="auto">
          <a:xfrm>
            <a:off x="228600" y="127000"/>
            <a:ext cx="5389563" cy="9094788"/>
          </a:xfrm>
          <a:prstGeom prst="rect">
            <a:avLst/>
          </a:prstGeom>
          <a:noFill/>
          <a:ln w="9525">
            <a:noFill/>
            <a:miter lim="800000"/>
            <a:headEnd/>
            <a:tailEnd/>
          </a:ln>
        </p:spPr>
        <p:txBody>
          <a:bodyPr>
            <a:spAutoFit/>
          </a:bodyPr>
          <a:lstStyle/>
          <a:p>
            <a:pPr eaLnBrk="1" hangingPunct="1">
              <a:defRPr/>
            </a:pPr>
            <a:r>
              <a:rPr lang="en-IN" altLang="en-US" sz="1200" b="1" dirty="0">
                <a:solidFill>
                  <a:srgbClr val="00B050"/>
                </a:solidFill>
                <a:latin typeface="Cambria" pitchFamily="18" charset="0"/>
                <a:cs typeface="Arial" charset="0"/>
              </a:rPr>
              <a:t>Objectives of </a:t>
            </a:r>
            <a:r>
              <a:rPr lang="en-IN" altLang="en-US" sz="1200" b="1" dirty="0" err="1">
                <a:solidFill>
                  <a:srgbClr val="00B050"/>
                </a:solidFill>
                <a:latin typeface="Cambria" pitchFamily="18" charset="0"/>
                <a:cs typeface="Arial" charset="0"/>
              </a:rPr>
              <a:t>Chinna</a:t>
            </a:r>
            <a:r>
              <a:rPr lang="en-IN" altLang="en-US" sz="1200" b="1" dirty="0">
                <a:solidFill>
                  <a:srgbClr val="00B050"/>
                </a:solidFill>
                <a:latin typeface="Cambria" pitchFamily="18" charset="0"/>
                <a:cs typeface="Arial" charset="0"/>
              </a:rPr>
              <a:t> </a:t>
            </a:r>
            <a:r>
              <a:rPr lang="en-IN" altLang="en-US" sz="1200" b="1" dirty="0" err="1">
                <a:solidFill>
                  <a:srgbClr val="00B050"/>
                </a:solidFill>
                <a:latin typeface="Cambria" pitchFamily="18" charset="0"/>
                <a:cs typeface="Arial" charset="0"/>
              </a:rPr>
              <a:t>Shodha</a:t>
            </a:r>
            <a:r>
              <a:rPr lang="en-IN" altLang="en-US" sz="1200" b="1" dirty="0">
                <a:solidFill>
                  <a:srgbClr val="00B050"/>
                </a:solidFill>
                <a:latin typeface="Cambria" pitchFamily="18" charset="0"/>
                <a:cs typeface="Arial" charset="0"/>
              </a:rPr>
              <a:t> </a:t>
            </a:r>
            <a:r>
              <a:rPr lang="en-IN" altLang="en-US" sz="1200" b="1" dirty="0" err="1">
                <a:solidFill>
                  <a:srgbClr val="00B050"/>
                </a:solidFill>
                <a:latin typeface="Cambria" pitchFamily="18" charset="0"/>
                <a:cs typeface="Arial" charset="0"/>
              </a:rPr>
              <a:t>Yatra</a:t>
            </a:r>
            <a:r>
              <a:rPr lang="en-IN" altLang="en-US" sz="1200" b="1" dirty="0">
                <a:solidFill>
                  <a:srgbClr val="00B050"/>
                </a:solidFill>
                <a:latin typeface="Cambria" pitchFamily="18" charset="0"/>
                <a:cs typeface="Arial" charset="0"/>
              </a:rPr>
              <a:t>:</a:t>
            </a:r>
          </a:p>
          <a:p>
            <a:pPr eaLnBrk="1" hangingPunct="1">
              <a:defRPr/>
            </a:pPr>
            <a:endParaRPr lang="en-US" altLang="en-US" sz="1200" b="1" dirty="0">
              <a:solidFill>
                <a:srgbClr val="00B050"/>
              </a:solidFill>
              <a:latin typeface="Cambria" pitchFamily="18" charset="0"/>
              <a:cs typeface="Arial" charset="0"/>
            </a:endParaRPr>
          </a:p>
          <a:p>
            <a:pPr eaLnBrk="1" hangingPunct="1">
              <a:buFont typeface="Arial" charset="0"/>
              <a:buChar char="•"/>
              <a:defRPr/>
            </a:pPr>
            <a:r>
              <a:rPr lang="en-IN" altLang="en-US" sz="1200" dirty="0">
                <a:latin typeface="Cambria" pitchFamily="18" charset="0"/>
                <a:cs typeface="Arial" charset="0"/>
              </a:rPr>
              <a:t>Promoting grassroots innovations</a:t>
            </a:r>
          </a:p>
          <a:p>
            <a:pPr eaLnBrk="1" hangingPunct="1">
              <a:buFont typeface="Arial" charset="0"/>
              <a:buChar char="•"/>
              <a:defRPr/>
            </a:pPr>
            <a:r>
              <a:rPr lang="en-IN" altLang="en-US" sz="1200" dirty="0">
                <a:latin typeface="Cambria" pitchFamily="18" charset="0"/>
                <a:cs typeface="Arial" charset="0"/>
              </a:rPr>
              <a:t>Observe the bio-diversity and its changes over the route</a:t>
            </a:r>
            <a:endParaRPr lang="en-US" altLang="en-US" sz="1200" dirty="0">
              <a:latin typeface="Cambria" pitchFamily="18" charset="0"/>
              <a:cs typeface="Arial" charset="0"/>
            </a:endParaRPr>
          </a:p>
          <a:p>
            <a:pPr eaLnBrk="1" hangingPunct="1">
              <a:buFont typeface="Arial" charset="0"/>
              <a:buChar char="•"/>
              <a:defRPr/>
            </a:pPr>
            <a:r>
              <a:rPr lang="en-IN" altLang="en-US" sz="1200" dirty="0">
                <a:latin typeface="Cambria" pitchFamily="18" charset="0"/>
                <a:cs typeface="Arial" charset="0"/>
              </a:rPr>
              <a:t>Observe the livelihood practices of Villagers.</a:t>
            </a:r>
            <a:endParaRPr lang="en-US" altLang="en-US" sz="1200" dirty="0">
              <a:latin typeface="Cambria" pitchFamily="18" charset="0"/>
              <a:cs typeface="Arial" charset="0"/>
            </a:endParaRPr>
          </a:p>
          <a:p>
            <a:pPr eaLnBrk="1" hangingPunct="1">
              <a:buFont typeface="Arial" charset="0"/>
              <a:buChar char="•"/>
              <a:defRPr/>
            </a:pPr>
            <a:r>
              <a:rPr lang="en-IN" altLang="en-US" sz="1200" dirty="0">
                <a:latin typeface="Cambria" pitchFamily="18" charset="0"/>
                <a:cs typeface="Arial" charset="0"/>
              </a:rPr>
              <a:t>Understand the harmony among the villagers and the nature.</a:t>
            </a:r>
            <a:endParaRPr lang="en-US" altLang="en-US" sz="1200" dirty="0">
              <a:latin typeface="Cambria" pitchFamily="18" charset="0"/>
              <a:cs typeface="Arial" charset="0"/>
            </a:endParaRPr>
          </a:p>
          <a:p>
            <a:pPr eaLnBrk="1" hangingPunct="1">
              <a:buFont typeface="Arial" charset="0"/>
              <a:buChar char="•"/>
              <a:defRPr/>
            </a:pPr>
            <a:r>
              <a:rPr lang="en-IN" altLang="en-US" sz="1200" dirty="0">
                <a:latin typeface="Cambria" pitchFamily="18" charset="0"/>
                <a:cs typeface="Arial" charset="0"/>
              </a:rPr>
              <a:t>Interact with villagers, learn and document  their traditional knowledge. </a:t>
            </a:r>
            <a:endParaRPr lang="en-US" altLang="en-US" sz="1200" dirty="0">
              <a:latin typeface="Cambria" pitchFamily="18" charset="0"/>
              <a:cs typeface="Arial" charset="0"/>
            </a:endParaRPr>
          </a:p>
          <a:p>
            <a:pPr eaLnBrk="1" hangingPunct="1">
              <a:buFont typeface="Arial" charset="0"/>
              <a:buChar char="•"/>
              <a:defRPr/>
            </a:pPr>
            <a:r>
              <a:rPr lang="en-IN" altLang="en-US" sz="1200" dirty="0">
                <a:latin typeface="Cambria" pitchFamily="18" charset="0"/>
                <a:cs typeface="Arial" charset="0"/>
              </a:rPr>
              <a:t>Identify creative people in the village and document their knowledge.</a:t>
            </a:r>
            <a:endParaRPr lang="en-US" altLang="en-US" sz="1200" dirty="0">
              <a:latin typeface="Cambria" pitchFamily="18" charset="0"/>
              <a:cs typeface="Arial" charset="0"/>
            </a:endParaRPr>
          </a:p>
          <a:p>
            <a:pPr eaLnBrk="1" hangingPunct="1">
              <a:buFont typeface="Arial" charset="0"/>
              <a:buChar char="•"/>
              <a:defRPr/>
            </a:pPr>
            <a:r>
              <a:rPr lang="en-IN" altLang="en-US" sz="1200" dirty="0">
                <a:latin typeface="Cambria" pitchFamily="18" charset="0"/>
                <a:cs typeface="Arial" charset="0"/>
              </a:rPr>
              <a:t>Felicitate elders above 90 years at their door step.</a:t>
            </a:r>
            <a:endParaRPr lang="en-US" altLang="en-US" sz="1200" dirty="0">
              <a:latin typeface="Cambria" pitchFamily="18" charset="0"/>
              <a:cs typeface="Arial" charset="0"/>
            </a:endParaRPr>
          </a:p>
          <a:p>
            <a:pPr eaLnBrk="1" hangingPunct="1">
              <a:buFont typeface="Arial" charset="0"/>
              <a:buChar char="•"/>
              <a:defRPr/>
            </a:pPr>
            <a:r>
              <a:rPr lang="en-IN" altLang="en-US" sz="1200" dirty="0">
                <a:latin typeface="Cambria" pitchFamily="18" charset="0"/>
                <a:cs typeface="Arial" charset="0"/>
              </a:rPr>
              <a:t>Understand the villagers’ perspective on Development.</a:t>
            </a:r>
            <a:endParaRPr lang="en-US" altLang="en-US" sz="1200" dirty="0">
              <a:latin typeface="Cambria" pitchFamily="18" charset="0"/>
              <a:cs typeface="Arial" charset="0"/>
            </a:endParaRPr>
          </a:p>
          <a:p>
            <a:pPr eaLnBrk="1" hangingPunct="1">
              <a:buFont typeface="Arial" charset="0"/>
              <a:buChar char="•"/>
              <a:defRPr/>
            </a:pPr>
            <a:r>
              <a:rPr lang="en-IN" altLang="en-US" sz="1200" dirty="0">
                <a:latin typeface="Cambria" pitchFamily="18" charset="0"/>
                <a:cs typeface="Arial" charset="0"/>
              </a:rPr>
              <a:t>Observe resources availability and their utilization including value addition etc.</a:t>
            </a:r>
            <a:endParaRPr lang="en-US" altLang="en-US" sz="1200" dirty="0">
              <a:latin typeface="Cambria" pitchFamily="18" charset="0"/>
              <a:cs typeface="Arial" charset="0"/>
            </a:endParaRPr>
          </a:p>
          <a:p>
            <a:pPr eaLnBrk="1" hangingPunct="1">
              <a:buFont typeface="Arial" charset="0"/>
              <a:buChar char="•"/>
              <a:defRPr/>
            </a:pPr>
            <a:r>
              <a:rPr lang="en-IN" altLang="en-US" sz="1200" dirty="0">
                <a:latin typeface="Cambria" pitchFamily="18" charset="0"/>
                <a:cs typeface="Arial" charset="0"/>
              </a:rPr>
              <a:t>Assess the self reliance practices.</a:t>
            </a:r>
            <a:endParaRPr lang="en-US" altLang="en-US" sz="1200" dirty="0">
              <a:latin typeface="Cambria" pitchFamily="18" charset="0"/>
              <a:cs typeface="Arial" charset="0"/>
            </a:endParaRPr>
          </a:p>
          <a:p>
            <a:pPr eaLnBrk="1" hangingPunct="1">
              <a:buFont typeface="Arial" charset="0"/>
              <a:buChar char="•"/>
              <a:defRPr/>
            </a:pPr>
            <a:r>
              <a:rPr lang="en-IN" altLang="en-US" sz="1200" dirty="0">
                <a:latin typeface="Cambria" pitchFamily="18" charset="0"/>
                <a:cs typeface="Arial" charset="0"/>
              </a:rPr>
              <a:t>Talk to children, share your knowledge and inspire them with your achievements.</a:t>
            </a:r>
            <a:endParaRPr lang="en-US" altLang="en-US" sz="1200" dirty="0">
              <a:latin typeface="Cambria" pitchFamily="18" charset="0"/>
              <a:cs typeface="Arial" charset="0"/>
            </a:endParaRPr>
          </a:p>
          <a:p>
            <a:pPr eaLnBrk="1" hangingPunct="1">
              <a:buFont typeface="Arial" charset="0"/>
              <a:buChar char="•"/>
              <a:defRPr/>
            </a:pPr>
            <a:r>
              <a:rPr lang="en-IN" altLang="en-US" sz="1200" dirty="0">
                <a:latin typeface="Cambria" pitchFamily="18" charset="0"/>
                <a:cs typeface="Arial" charset="0"/>
              </a:rPr>
              <a:t>Assess the aspirations of village youth and their parents</a:t>
            </a:r>
            <a:endParaRPr lang="en-US" altLang="en-US" sz="1200" dirty="0">
              <a:latin typeface="Cambria" pitchFamily="18" charset="0"/>
              <a:cs typeface="Arial" charset="0"/>
            </a:endParaRPr>
          </a:p>
          <a:p>
            <a:pPr eaLnBrk="1" hangingPunct="1">
              <a:buFont typeface="Arial" charset="0"/>
              <a:buChar char="•"/>
              <a:defRPr/>
            </a:pPr>
            <a:r>
              <a:rPr lang="en-IN" altLang="en-US" sz="1200" dirty="0">
                <a:latin typeface="Cambria" pitchFamily="18" charset="0"/>
                <a:cs typeface="Arial" charset="0"/>
              </a:rPr>
              <a:t>Identify technology gaps and see the appropriateness of the tools and equipment being used by the villagers.</a:t>
            </a:r>
            <a:endParaRPr lang="en-US" altLang="en-US" sz="1200" dirty="0">
              <a:latin typeface="Cambria" pitchFamily="18" charset="0"/>
              <a:cs typeface="Arial" charset="0"/>
            </a:endParaRPr>
          </a:p>
          <a:p>
            <a:pPr eaLnBrk="1" hangingPunct="1">
              <a:buFont typeface="Arial" charset="0"/>
              <a:buChar char="•"/>
              <a:defRPr/>
            </a:pPr>
            <a:r>
              <a:rPr lang="en-IN" altLang="en-US" sz="1200" dirty="0">
                <a:latin typeface="Cambria" pitchFamily="18" charset="0"/>
                <a:cs typeface="Arial" charset="0"/>
              </a:rPr>
              <a:t>Study the crop pattern and examine their suitability to the environment, people’s needs and its sustenance. </a:t>
            </a:r>
          </a:p>
          <a:p>
            <a:pPr eaLnBrk="1" hangingPunct="1">
              <a:buFont typeface="Arial" charset="0"/>
              <a:buChar char="•"/>
              <a:defRPr/>
            </a:pPr>
            <a:r>
              <a:rPr lang="en-IN" altLang="en-US" sz="1200" dirty="0">
                <a:latin typeface="Cambria" pitchFamily="18" charset="0"/>
                <a:cs typeface="Arial" charset="0"/>
              </a:rPr>
              <a:t>Observe their food habits, health practices. </a:t>
            </a:r>
          </a:p>
          <a:p>
            <a:pPr eaLnBrk="1" hangingPunct="1">
              <a:buFont typeface="Arial" charset="0"/>
              <a:buChar char="•"/>
              <a:defRPr/>
            </a:pPr>
            <a:r>
              <a:rPr lang="en-IN" altLang="en-US" sz="1200" dirty="0">
                <a:latin typeface="Cambria" pitchFamily="18" charset="0"/>
                <a:cs typeface="Arial" charset="0"/>
              </a:rPr>
              <a:t>Traditional practices in treatment to animals. </a:t>
            </a:r>
          </a:p>
          <a:p>
            <a:pPr eaLnBrk="1" hangingPunct="1">
              <a:buFont typeface="Arial" charset="0"/>
              <a:buChar char="•"/>
              <a:defRPr/>
            </a:pPr>
            <a:r>
              <a:rPr lang="en-IN" altLang="en-US" sz="1200" dirty="0">
                <a:latin typeface="Cambria" pitchFamily="18" charset="0"/>
                <a:cs typeface="Arial" charset="0"/>
              </a:rPr>
              <a:t>Forest management and ownership of lands by tribal.</a:t>
            </a:r>
          </a:p>
          <a:p>
            <a:pPr eaLnBrk="1" hangingPunct="1">
              <a:buFont typeface="Arial" charset="0"/>
              <a:buChar char="•"/>
              <a:defRPr/>
            </a:pPr>
            <a:r>
              <a:rPr lang="en-IN" altLang="en-US" sz="1200" dirty="0">
                <a:latin typeface="Cambria" pitchFamily="18" charset="0"/>
                <a:cs typeface="Arial" charset="0"/>
              </a:rPr>
              <a:t>Share the knowledge of other villages which is captured by NIF and Palle Srujana.</a:t>
            </a:r>
          </a:p>
          <a:p>
            <a:pPr eaLnBrk="1" hangingPunct="1">
              <a:defRPr/>
            </a:pPr>
            <a:endParaRPr lang="en-IN" altLang="en-US" sz="1200" dirty="0">
              <a:latin typeface="Cambria" pitchFamily="18" charset="0"/>
              <a:cs typeface="Arial" charset="0"/>
            </a:endParaRPr>
          </a:p>
          <a:p>
            <a:pPr eaLnBrk="1" hangingPunct="1">
              <a:defRPr/>
            </a:pPr>
            <a:r>
              <a:rPr lang="en-GB" altLang="en-US" sz="1200" b="1" dirty="0">
                <a:solidFill>
                  <a:srgbClr val="00B050"/>
                </a:solidFill>
                <a:latin typeface="Cambria" pitchFamily="18" charset="0"/>
                <a:cs typeface="Arial" charset="0"/>
              </a:rPr>
              <a:t>Who can participate?</a:t>
            </a:r>
          </a:p>
          <a:p>
            <a:pPr eaLnBrk="1" hangingPunct="1">
              <a:defRPr/>
            </a:pPr>
            <a:endParaRPr lang="en-GB" altLang="en-US" sz="1200" b="1" dirty="0">
              <a:solidFill>
                <a:srgbClr val="00B050"/>
              </a:solidFill>
              <a:latin typeface="Cambria" pitchFamily="18" charset="0"/>
              <a:cs typeface="Arial" charset="0"/>
            </a:endParaRPr>
          </a:p>
          <a:p>
            <a:pPr algn="just" eaLnBrk="1" hangingPunct="1">
              <a:buFont typeface="Arial" charset="0"/>
              <a:buChar char="•"/>
              <a:defRPr/>
            </a:pPr>
            <a:r>
              <a:rPr lang="en-US" altLang="en-US" sz="1200" dirty="0">
                <a:latin typeface="Cambria" pitchFamily="18" charset="0"/>
                <a:cs typeface="Arial" charset="0"/>
              </a:rPr>
              <a:t> Participation in </a:t>
            </a:r>
            <a:r>
              <a:rPr lang="en-US" altLang="en-US" sz="1200" dirty="0" err="1">
                <a:latin typeface="Cambria" pitchFamily="18" charset="0"/>
                <a:cs typeface="Arial" charset="0"/>
              </a:rPr>
              <a:t>Chinna</a:t>
            </a:r>
            <a:r>
              <a:rPr lang="en-US" altLang="en-US" sz="1200" dirty="0">
                <a:latin typeface="Cambria" pitchFamily="18" charset="0"/>
                <a:cs typeface="Arial" charset="0"/>
              </a:rPr>
              <a:t> </a:t>
            </a:r>
            <a:r>
              <a:rPr lang="en-US" altLang="en-US" sz="1200" dirty="0" err="1">
                <a:latin typeface="Cambria" pitchFamily="18" charset="0"/>
                <a:cs typeface="Arial" charset="0"/>
              </a:rPr>
              <a:t>Shodha</a:t>
            </a:r>
            <a:r>
              <a:rPr lang="en-US" altLang="en-US" sz="1200" dirty="0">
                <a:latin typeface="Cambria" pitchFamily="18" charset="0"/>
                <a:cs typeface="Arial" charset="0"/>
              </a:rPr>
              <a:t> </a:t>
            </a:r>
            <a:r>
              <a:rPr lang="en-US" altLang="en-US" sz="1200" dirty="0" err="1">
                <a:latin typeface="Cambria" pitchFamily="18" charset="0"/>
                <a:cs typeface="Arial" charset="0"/>
              </a:rPr>
              <a:t>Yatra</a:t>
            </a:r>
            <a:r>
              <a:rPr lang="en-US" altLang="en-US" sz="1200" dirty="0">
                <a:latin typeface="Cambria" pitchFamily="18" charset="0"/>
                <a:cs typeface="Arial" charset="0"/>
              </a:rPr>
              <a:t> is voluntary. </a:t>
            </a:r>
          </a:p>
          <a:p>
            <a:pPr algn="just" eaLnBrk="1" hangingPunct="1">
              <a:buFont typeface="Arial" charset="0"/>
              <a:buChar char="•"/>
              <a:defRPr/>
            </a:pPr>
            <a:r>
              <a:rPr lang="en-GB" altLang="en-US" sz="1200" dirty="0">
                <a:latin typeface="Cambria" pitchFamily="18" charset="0"/>
                <a:cs typeface="Arial" charset="0"/>
              </a:rPr>
              <a:t> School and College Students, a</a:t>
            </a:r>
            <a:r>
              <a:rPr lang="en-US" altLang="en-US" sz="1200" dirty="0" err="1">
                <a:latin typeface="Cambria" pitchFamily="18" charset="0"/>
                <a:cs typeface="Arial" charset="0"/>
              </a:rPr>
              <a:t>ny</a:t>
            </a:r>
            <a:r>
              <a:rPr lang="en-US" altLang="en-US" sz="1200" dirty="0">
                <a:latin typeface="Cambria" pitchFamily="18" charset="0"/>
                <a:cs typeface="Arial" charset="0"/>
              </a:rPr>
              <a:t> world citizen-male or female, boy or girl, who  understands the mission of  NIF, honeybee Network and Palle Srujana may participate in the Yatra. Visit </a:t>
            </a:r>
            <a:r>
              <a:rPr lang="en-US" altLang="en-US" sz="1200" dirty="0">
                <a:latin typeface="Cambria" pitchFamily="18" charset="0"/>
                <a:cs typeface="Arial" charset="0"/>
                <a:hlinkClick r:id="rId2"/>
              </a:rPr>
              <a:t>www.nifindia.org</a:t>
            </a:r>
            <a:r>
              <a:rPr lang="en-US" altLang="en-US" sz="1200" dirty="0">
                <a:latin typeface="Cambria" pitchFamily="18" charset="0"/>
                <a:cs typeface="Arial" charset="0"/>
              </a:rPr>
              <a:t> and </a:t>
            </a:r>
            <a:r>
              <a:rPr lang="en-US" altLang="en-US" sz="1200" dirty="0">
                <a:latin typeface="Cambria" pitchFamily="18" charset="0"/>
                <a:cs typeface="Arial" charset="0"/>
                <a:hlinkClick r:id="rId3"/>
              </a:rPr>
              <a:t>www.pallesrujana.org</a:t>
            </a:r>
            <a:r>
              <a:rPr lang="en-US" altLang="en-US" sz="1200" dirty="0">
                <a:latin typeface="Cambria" pitchFamily="18" charset="0"/>
                <a:cs typeface="Arial" charset="0"/>
              </a:rPr>
              <a:t> before volunteering to participate in the </a:t>
            </a:r>
            <a:r>
              <a:rPr lang="en-US" altLang="en-US" sz="1200" dirty="0" err="1">
                <a:latin typeface="Cambria" pitchFamily="18" charset="0"/>
                <a:cs typeface="Arial" charset="0"/>
              </a:rPr>
              <a:t>yatra</a:t>
            </a:r>
            <a:r>
              <a:rPr lang="en-US" altLang="en-US" sz="1200" dirty="0">
                <a:latin typeface="Cambria" pitchFamily="18" charset="0"/>
                <a:cs typeface="Arial" charset="0"/>
              </a:rPr>
              <a:t>.</a:t>
            </a:r>
          </a:p>
          <a:p>
            <a:pPr algn="just" eaLnBrk="1" hangingPunct="1">
              <a:buFont typeface="Arial" charset="0"/>
              <a:buChar char="•"/>
              <a:defRPr/>
            </a:pPr>
            <a:r>
              <a:rPr lang="en-GB" altLang="en-US" sz="1200" dirty="0">
                <a:latin typeface="Cambria" pitchFamily="18" charset="0"/>
                <a:cs typeface="Arial" charset="0"/>
              </a:rPr>
              <a:t>Physical fitness to walk 50 kms during the </a:t>
            </a:r>
            <a:r>
              <a:rPr lang="en-GB" altLang="en-US" sz="1200" dirty="0" err="1">
                <a:latin typeface="Cambria" pitchFamily="18" charset="0"/>
                <a:cs typeface="Arial" charset="0"/>
              </a:rPr>
              <a:t>Shodha</a:t>
            </a:r>
            <a:r>
              <a:rPr lang="en-GB" altLang="en-US" sz="1200" dirty="0">
                <a:latin typeface="Cambria" pitchFamily="18" charset="0"/>
                <a:cs typeface="Arial" charset="0"/>
              </a:rPr>
              <a:t> Yatra is essential. </a:t>
            </a:r>
          </a:p>
          <a:p>
            <a:pPr eaLnBrk="1" hangingPunct="1">
              <a:defRPr/>
            </a:pPr>
            <a:r>
              <a:rPr lang="en-GB" altLang="en-US" sz="1200" dirty="0">
                <a:latin typeface="Cambria" pitchFamily="18" charset="0"/>
                <a:cs typeface="Arial" charset="0"/>
              </a:rPr>
              <a:t> </a:t>
            </a:r>
            <a:endParaRPr lang="en-US" altLang="en-US" sz="1200" dirty="0">
              <a:latin typeface="Cambria" pitchFamily="18" charset="0"/>
              <a:cs typeface="Arial" charset="0"/>
            </a:endParaRPr>
          </a:p>
          <a:p>
            <a:pPr eaLnBrk="1" hangingPunct="1">
              <a:defRPr/>
            </a:pPr>
            <a:r>
              <a:rPr lang="en-GB" altLang="en-US" sz="1200" b="1" dirty="0">
                <a:solidFill>
                  <a:srgbClr val="00B050"/>
                </a:solidFill>
                <a:latin typeface="Cambria" pitchFamily="18" charset="0"/>
                <a:cs typeface="Arial" charset="0"/>
              </a:rPr>
              <a:t>Registration Fee</a:t>
            </a:r>
          </a:p>
          <a:p>
            <a:pPr eaLnBrk="1" hangingPunct="1">
              <a:buFont typeface="Arial" charset="0"/>
              <a:buChar char="•"/>
              <a:defRPr/>
            </a:pPr>
            <a:r>
              <a:rPr lang="en-GB" altLang="en-US" sz="1200" dirty="0">
                <a:latin typeface="Cambria" pitchFamily="18" charset="0"/>
                <a:cs typeface="Arial" charset="0"/>
              </a:rPr>
              <a:t> </a:t>
            </a:r>
            <a:r>
              <a:rPr lang="en-US" altLang="en-US" sz="1200" dirty="0">
                <a:latin typeface="Cambria" pitchFamily="18" charset="0"/>
                <a:cs typeface="Arial" charset="0"/>
              </a:rPr>
              <a:t> A nominal amount of Rs 500 per participant as registration fee is to be paid at the beginning of the </a:t>
            </a:r>
            <a:r>
              <a:rPr lang="en-US" altLang="en-US" sz="1200" dirty="0" err="1">
                <a:latin typeface="Cambria" pitchFamily="18" charset="0"/>
                <a:cs typeface="Arial" charset="0"/>
              </a:rPr>
              <a:t>yatra</a:t>
            </a:r>
            <a:r>
              <a:rPr lang="en-US" altLang="en-US" sz="1200" dirty="0">
                <a:latin typeface="Cambria" pitchFamily="18" charset="0"/>
                <a:cs typeface="Arial" charset="0"/>
              </a:rPr>
              <a:t> which will be used against the pre-</a:t>
            </a:r>
            <a:r>
              <a:rPr lang="en-US" altLang="en-US" sz="1200" dirty="0" err="1">
                <a:latin typeface="Cambria" pitchFamily="18" charset="0"/>
                <a:cs typeface="Arial" charset="0"/>
              </a:rPr>
              <a:t>yatra</a:t>
            </a:r>
            <a:r>
              <a:rPr lang="en-US" altLang="en-US" sz="1200" dirty="0">
                <a:latin typeface="Cambria" pitchFamily="18" charset="0"/>
                <a:cs typeface="Arial" charset="0"/>
              </a:rPr>
              <a:t> expenses of planning and reconnaissance by Volunteers of </a:t>
            </a:r>
            <a:r>
              <a:rPr lang="en-US" altLang="en-US" sz="1200" dirty="0" err="1">
                <a:latin typeface="Cambria" pitchFamily="18" charset="0"/>
                <a:cs typeface="Arial" charset="0"/>
              </a:rPr>
              <a:t>Palle</a:t>
            </a:r>
            <a:r>
              <a:rPr lang="en-US" altLang="en-US" sz="1200" dirty="0">
                <a:latin typeface="Cambria" pitchFamily="18" charset="0"/>
                <a:cs typeface="Arial" charset="0"/>
              </a:rPr>
              <a:t> </a:t>
            </a:r>
            <a:r>
              <a:rPr lang="en-US" altLang="en-US" sz="1200" dirty="0" err="1">
                <a:latin typeface="Cambria" pitchFamily="18" charset="0"/>
                <a:cs typeface="Arial" charset="0"/>
              </a:rPr>
              <a:t>Srujana</a:t>
            </a:r>
            <a:r>
              <a:rPr lang="en-US" altLang="en-US" sz="1200" dirty="0">
                <a:latin typeface="Cambria" pitchFamily="18" charset="0"/>
                <a:cs typeface="Arial" charset="0"/>
              </a:rPr>
              <a:t>.</a:t>
            </a:r>
          </a:p>
          <a:p>
            <a:pPr eaLnBrk="1" hangingPunct="1">
              <a:defRPr/>
            </a:pPr>
            <a:endParaRPr lang="en-US" altLang="en-US" sz="1050" b="1" dirty="0">
              <a:latin typeface="Cambria" pitchFamily="18" charset="0"/>
              <a:cs typeface="Arial" charset="0"/>
            </a:endParaRPr>
          </a:p>
          <a:p>
            <a:pPr eaLnBrk="1" hangingPunct="1">
              <a:defRPr/>
            </a:pPr>
            <a:r>
              <a:rPr lang="en-GB" altLang="en-US" sz="1200" b="1" dirty="0">
                <a:solidFill>
                  <a:srgbClr val="00B050"/>
                </a:solidFill>
                <a:latin typeface="Cambria" pitchFamily="18" charset="0"/>
                <a:cs typeface="Arial" charset="0"/>
              </a:rPr>
              <a:t>Expenses during the Yatra</a:t>
            </a:r>
          </a:p>
          <a:p>
            <a:pPr eaLnBrk="1" hangingPunct="1">
              <a:defRPr/>
            </a:pPr>
            <a:endParaRPr lang="en-GB" altLang="en-US" sz="1200" b="1" dirty="0">
              <a:solidFill>
                <a:srgbClr val="00B050"/>
              </a:solidFill>
              <a:latin typeface="Cambria" pitchFamily="18" charset="0"/>
              <a:cs typeface="Arial" charset="0"/>
            </a:endParaRPr>
          </a:p>
          <a:p>
            <a:pPr eaLnBrk="1" hangingPunct="1">
              <a:buFont typeface="Arial" charset="0"/>
              <a:buChar char="•"/>
              <a:defRPr/>
            </a:pPr>
            <a:r>
              <a:rPr lang="en-GB" altLang="en-US" sz="1200" dirty="0">
                <a:latin typeface="Cambria" pitchFamily="18" charset="0"/>
                <a:cs typeface="Arial" charset="0"/>
              </a:rPr>
              <a:t>  All participants including students should bear their respective travel expenses and local expenses. </a:t>
            </a:r>
            <a:endParaRPr lang="en-US" altLang="en-US" sz="1200" dirty="0">
              <a:latin typeface="Cambria" pitchFamily="18" charset="0"/>
              <a:cs typeface="Arial" charset="0"/>
            </a:endParaRPr>
          </a:p>
          <a:p>
            <a:pPr eaLnBrk="1" hangingPunct="1">
              <a:buFont typeface="Arial" charset="0"/>
              <a:buChar char="•"/>
              <a:defRPr/>
            </a:pPr>
            <a:r>
              <a:rPr lang="en-IN" altLang="en-US" sz="1200" dirty="0">
                <a:latin typeface="Cambria" pitchFamily="18" charset="0"/>
                <a:cs typeface="Arial" charset="0"/>
              </a:rPr>
              <a:t>  Food  and logistics expenses will be shared equally by the </a:t>
            </a:r>
            <a:r>
              <a:rPr lang="en-IN" altLang="en-US" sz="1200" dirty="0" err="1">
                <a:latin typeface="Cambria" pitchFamily="18" charset="0"/>
                <a:cs typeface="Arial" charset="0"/>
              </a:rPr>
              <a:t>yatris</a:t>
            </a:r>
            <a:r>
              <a:rPr lang="en-IN" altLang="en-US" sz="1200" dirty="0">
                <a:latin typeface="Cambria" pitchFamily="18" charset="0"/>
                <a:cs typeface="Arial" charset="0"/>
              </a:rPr>
              <a:t>.</a:t>
            </a:r>
            <a:endParaRPr lang="en-US" altLang="en-US" sz="1200" dirty="0">
              <a:latin typeface="Cambria" pitchFamily="18" charset="0"/>
              <a:cs typeface="Arial" charset="0"/>
            </a:endParaRPr>
          </a:p>
          <a:p>
            <a:pPr eaLnBrk="1" hangingPunct="1">
              <a:buFont typeface="Arial" charset="0"/>
              <a:buChar char="•"/>
              <a:defRPr/>
            </a:pPr>
            <a:r>
              <a:rPr lang="en-IN" altLang="en-US" sz="1200" dirty="0">
                <a:latin typeface="Cambria" pitchFamily="18" charset="0"/>
                <a:cs typeface="Arial" charset="0"/>
              </a:rPr>
              <a:t>  </a:t>
            </a:r>
            <a:r>
              <a:rPr lang="en-IN" altLang="en-US" sz="1200" dirty="0" err="1">
                <a:latin typeface="Cambria" pitchFamily="18" charset="0"/>
                <a:cs typeface="Arial" charset="0"/>
              </a:rPr>
              <a:t>Yatra</a:t>
            </a:r>
            <a:r>
              <a:rPr lang="en-IN" altLang="en-US" sz="1200" dirty="0">
                <a:latin typeface="Cambria" pitchFamily="18" charset="0"/>
                <a:cs typeface="Arial" charset="0"/>
              </a:rPr>
              <a:t> discipline needs to be strictly followed.</a:t>
            </a:r>
            <a:endParaRPr lang="en-US" altLang="en-US" sz="1200" dirty="0">
              <a:latin typeface="Cambria" pitchFamily="18" charset="0"/>
              <a:cs typeface="Arial" charset="0"/>
            </a:endParaRPr>
          </a:p>
          <a:p>
            <a:pPr eaLnBrk="1" hangingPunct="1">
              <a:buFont typeface="Arial" charset="0"/>
              <a:buNone/>
              <a:defRPr/>
            </a:pPr>
            <a:endParaRPr lang="en-IN" altLang="en-US" sz="1200" dirty="0">
              <a:latin typeface="Cambria" pitchFamily="18" charset="0"/>
              <a:cs typeface="Arial" charset="0"/>
            </a:endParaRPr>
          </a:p>
          <a:p>
            <a:pPr eaLnBrk="1" hangingPunct="1">
              <a:defRPr/>
            </a:pPr>
            <a:endParaRPr lang="en-IN" altLang="en-US" sz="1200" b="1" i="1" dirty="0">
              <a:solidFill>
                <a:srgbClr val="00B050"/>
              </a:solidFill>
              <a:latin typeface="Cambria" pitchFamily="18" charset="0"/>
              <a:cs typeface="Arial" charset="0"/>
            </a:endParaRPr>
          </a:p>
        </p:txBody>
      </p:sp>
      <p:pic>
        <p:nvPicPr>
          <p:cNvPr id="5125" name="Picture 4" descr="hblogo copy1">
            <a:extLst>
              <a:ext uri="{FF2B5EF4-FFF2-40B4-BE49-F238E27FC236}">
                <a16:creationId xmlns:a16="http://schemas.microsoft.com/office/drawing/2014/main" id="{4A57FF8D-8669-4596-8F7C-1ED6212C91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5788" y="7620000"/>
            <a:ext cx="6318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2">
            <a:extLst>
              <a:ext uri="{FF2B5EF4-FFF2-40B4-BE49-F238E27FC236}">
                <a16:creationId xmlns:a16="http://schemas.microsoft.com/office/drawing/2014/main" id="{633AD905-579D-412B-B501-190378C162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76563" t="17708" r="10938" b="69792"/>
          <a:stretch>
            <a:fillRect/>
          </a:stretch>
        </p:blipFill>
        <p:spPr bwMode="auto">
          <a:xfrm>
            <a:off x="5665788" y="8305800"/>
            <a:ext cx="63182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8">
            <a:extLst>
              <a:ext uri="{FF2B5EF4-FFF2-40B4-BE49-F238E27FC236}">
                <a16:creationId xmlns:a16="http://schemas.microsoft.com/office/drawing/2014/main" id="{FB42324C-143D-409D-A2C9-7833EC25150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97513" y="685800"/>
            <a:ext cx="12636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BEE12F-1654-45E8-B859-7E65ADC7E85D}"/>
              </a:ext>
            </a:extLst>
          </p:cNvPr>
          <p:cNvSpPr/>
          <p:nvPr/>
        </p:nvSpPr>
        <p:spPr>
          <a:xfrm>
            <a:off x="5638800" y="0"/>
            <a:ext cx="685800" cy="914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a:extLst>
              <a:ext uri="{FF2B5EF4-FFF2-40B4-BE49-F238E27FC236}">
                <a16:creationId xmlns:a16="http://schemas.microsoft.com/office/drawing/2014/main" id="{F667A344-A1F4-4614-B6B5-FBD2E453D8B9}"/>
              </a:ext>
            </a:extLst>
          </p:cNvPr>
          <p:cNvSpPr/>
          <p:nvPr/>
        </p:nvSpPr>
        <p:spPr>
          <a:xfrm>
            <a:off x="6400800" y="0"/>
            <a:ext cx="152400" cy="914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172" name="Rectangle 1">
            <a:extLst>
              <a:ext uri="{FF2B5EF4-FFF2-40B4-BE49-F238E27FC236}">
                <a16:creationId xmlns:a16="http://schemas.microsoft.com/office/drawing/2014/main" id="{7F6AF782-F432-4987-888B-C41128BCCEAE}"/>
              </a:ext>
            </a:extLst>
          </p:cNvPr>
          <p:cNvSpPr>
            <a:spLocks noChangeArrowheads="1"/>
          </p:cNvSpPr>
          <p:nvPr/>
        </p:nvSpPr>
        <p:spPr bwMode="auto">
          <a:xfrm>
            <a:off x="344488" y="365125"/>
            <a:ext cx="5265737" cy="7232650"/>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defRPr/>
            </a:pPr>
            <a:r>
              <a:rPr lang="en-GB" altLang="en-US" sz="1200" dirty="0">
                <a:latin typeface="Cambria" panose="02040503050406030204" pitchFamily="18" charset="0"/>
              </a:rPr>
              <a:t>By registering into this programme, it is understood that you declare all the details that you furnished are correct and complete and in case you are student you have your parents consent. It is also understood that you abide</a:t>
            </a:r>
          </a:p>
          <a:p>
            <a:pPr algn="just" eaLnBrk="1" hangingPunct="1">
              <a:spcBef>
                <a:spcPct val="0"/>
              </a:spcBef>
              <a:buFontTx/>
              <a:buNone/>
              <a:defRPr/>
            </a:pPr>
            <a:r>
              <a:rPr lang="en-GB" altLang="en-US" sz="1200" dirty="0">
                <a:latin typeface="Cambria" panose="02040503050406030204" pitchFamily="18" charset="0"/>
              </a:rPr>
              <a:t>by the Palle </a:t>
            </a:r>
            <a:r>
              <a:rPr lang="en-GB" altLang="en-US" sz="1200" dirty="0" err="1">
                <a:latin typeface="Cambria" panose="02040503050406030204" pitchFamily="18" charset="0"/>
              </a:rPr>
              <a:t>Srujana’s</a:t>
            </a:r>
            <a:r>
              <a:rPr lang="en-GB" altLang="en-US" sz="1200" dirty="0">
                <a:latin typeface="Cambria" panose="02040503050406030204" pitchFamily="18" charset="0"/>
              </a:rPr>
              <a:t> mission and objectives of the </a:t>
            </a:r>
            <a:r>
              <a:rPr lang="en-GB" altLang="en-US" sz="1200" dirty="0" err="1">
                <a:latin typeface="Cambria" panose="02040503050406030204" pitchFamily="18" charset="0"/>
              </a:rPr>
              <a:t>Chinna</a:t>
            </a:r>
            <a:r>
              <a:rPr lang="en-GB" altLang="en-US" sz="1200" dirty="0">
                <a:latin typeface="Cambria" panose="02040503050406030204" pitchFamily="18" charset="0"/>
              </a:rPr>
              <a:t> </a:t>
            </a:r>
            <a:r>
              <a:rPr lang="en-GB" altLang="en-US" sz="1200" dirty="0" err="1">
                <a:latin typeface="Cambria" panose="02040503050406030204" pitchFamily="18" charset="0"/>
              </a:rPr>
              <a:t>Shodha</a:t>
            </a:r>
            <a:r>
              <a:rPr lang="en-GB" altLang="en-US" sz="1200" dirty="0">
                <a:latin typeface="Cambria" panose="02040503050406030204" pitchFamily="18" charset="0"/>
              </a:rPr>
              <a:t> Yatra along with its norms and discipline. </a:t>
            </a:r>
            <a:endParaRPr lang="en-US" altLang="en-US" sz="1200" dirty="0">
              <a:latin typeface="Cambria" panose="02040503050406030204" pitchFamily="18" charset="0"/>
            </a:endParaRPr>
          </a:p>
          <a:p>
            <a:pPr lvl="1" algn="just" eaLnBrk="1" hangingPunct="1">
              <a:spcBef>
                <a:spcPct val="0"/>
              </a:spcBef>
              <a:buFontTx/>
              <a:buNone/>
              <a:defRPr/>
            </a:pPr>
            <a:endParaRPr lang="en-IN" altLang="en-US" sz="1200" dirty="0">
              <a:latin typeface="Cambria" panose="02040503050406030204" pitchFamily="18" charset="0"/>
            </a:endParaRPr>
          </a:p>
          <a:p>
            <a:pPr algn="just" eaLnBrk="1" hangingPunct="1">
              <a:spcBef>
                <a:spcPct val="0"/>
              </a:spcBef>
              <a:buFontTx/>
              <a:buNone/>
              <a:defRPr/>
            </a:pPr>
            <a:r>
              <a:rPr lang="en-IN" altLang="en-US" sz="1200" dirty="0">
                <a:latin typeface="Cambria" panose="02040503050406030204" pitchFamily="18" charset="0"/>
              </a:rPr>
              <a:t>Participation is limited to minimum 20 and maximum 40. If more participants register, Coordinator will select the final list. Confirmation from the Coordinator is essential. Should the registered participants be less than 20,  the yatra may get deferred. </a:t>
            </a:r>
          </a:p>
          <a:p>
            <a:pPr eaLnBrk="1" hangingPunct="1">
              <a:spcBef>
                <a:spcPct val="0"/>
              </a:spcBef>
              <a:buFontTx/>
              <a:buNone/>
              <a:defRPr/>
            </a:pPr>
            <a:endParaRPr lang="en-US" altLang="en-US" sz="1200" dirty="0">
              <a:latin typeface="Cambria" panose="02040503050406030204" pitchFamily="18" charset="0"/>
            </a:endParaRPr>
          </a:p>
          <a:p>
            <a:pPr eaLnBrk="1" hangingPunct="1">
              <a:spcBef>
                <a:spcPct val="0"/>
              </a:spcBef>
              <a:buFontTx/>
              <a:buNone/>
              <a:defRPr/>
            </a:pPr>
            <a:r>
              <a:rPr lang="en-IN" altLang="en-US" sz="1200" b="1" dirty="0">
                <a:solidFill>
                  <a:srgbClr val="00B050"/>
                </a:solidFill>
                <a:latin typeface="Cambria" panose="02040503050406030204" pitchFamily="18" charset="0"/>
              </a:rPr>
              <a:t>Other Information</a:t>
            </a:r>
          </a:p>
          <a:p>
            <a:pPr eaLnBrk="1" hangingPunct="1">
              <a:spcBef>
                <a:spcPct val="0"/>
              </a:spcBef>
              <a:buFontTx/>
              <a:buNone/>
              <a:defRPr/>
            </a:pPr>
            <a:endParaRPr lang="en-US" altLang="en-US" sz="1200" dirty="0">
              <a:solidFill>
                <a:srgbClr val="00B050"/>
              </a:solidFill>
              <a:latin typeface="Cambria" panose="02040503050406030204" pitchFamily="18" charset="0"/>
            </a:endParaRPr>
          </a:p>
          <a:p>
            <a:pPr marL="60325" indent="-60325" algn="just" eaLnBrk="1" hangingPunct="1">
              <a:spcBef>
                <a:spcPct val="0"/>
              </a:spcBef>
              <a:defRPr/>
            </a:pPr>
            <a:r>
              <a:rPr lang="en-IN" altLang="en-US" sz="1100" dirty="0">
                <a:latin typeface="Cambria" panose="02040503050406030204" pitchFamily="18" charset="0"/>
              </a:rPr>
              <a:t>Food will be centrally organized. Each </a:t>
            </a:r>
            <a:r>
              <a:rPr lang="en-IN" altLang="en-US" sz="1100" dirty="0" err="1">
                <a:latin typeface="Cambria" panose="02040503050406030204" pitchFamily="18" charset="0"/>
              </a:rPr>
              <a:t>yatri</a:t>
            </a:r>
            <a:r>
              <a:rPr lang="en-IN" altLang="en-US" sz="1100" dirty="0">
                <a:latin typeface="Cambria" panose="02040503050406030204" pitchFamily="18" charset="0"/>
              </a:rPr>
              <a:t> has to deposit Rs. 600-800 for the food on the first day.  Accounts will be tracked and settled by a volunteer from the </a:t>
            </a:r>
            <a:r>
              <a:rPr lang="en-IN" altLang="en-US" sz="1100" dirty="0" err="1">
                <a:latin typeface="Cambria" panose="02040503050406030204" pitchFamily="18" charset="0"/>
              </a:rPr>
              <a:t>yatris</a:t>
            </a:r>
            <a:r>
              <a:rPr lang="en-IN" altLang="en-US" sz="1100" dirty="0">
                <a:latin typeface="Cambria" panose="02040503050406030204" pitchFamily="18" charset="0"/>
              </a:rPr>
              <a:t> before dispersal on 17 December 2021. </a:t>
            </a:r>
          </a:p>
          <a:p>
            <a:pPr marL="60325" indent="-60325" algn="just" eaLnBrk="1" hangingPunct="1">
              <a:spcBef>
                <a:spcPct val="0"/>
              </a:spcBef>
              <a:defRPr/>
            </a:pPr>
            <a:r>
              <a:rPr lang="en-US" sz="1100" dirty="0">
                <a:latin typeface="Cambria" panose="02040503050406030204" pitchFamily="18" charset="0"/>
              </a:rPr>
              <a:t>Boarding during the three days is free, we would sleep in a school, a panchayat office or a temple with no charges - courtesy village people but in very rare instances we may stay in a hostel and have to pay the expenses for stay. </a:t>
            </a:r>
          </a:p>
          <a:p>
            <a:pPr marL="60325" indent="-60325" algn="just" eaLnBrk="1" hangingPunct="1">
              <a:spcBef>
                <a:spcPct val="0"/>
              </a:spcBef>
              <a:defRPr/>
            </a:pPr>
            <a:r>
              <a:rPr lang="en-US" altLang="en-US" sz="1100" dirty="0">
                <a:latin typeface="Cambria" panose="02040503050406030204" pitchFamily="18" charset="0"/>
              </a:rPr>
              <a:t> </a:t>
            </a:r>
            <a:r>
              <a:rPr lang="en-IN" altLang="en-US" sz="1100" dirty="0">
                <a:latin typeface="Cambria" panose="02040503050406030204" pitchFamily="18" charset="0"/>
              </a:rPr>
              <a:t>During the Yatra, we will be felicitating the old, knowledgeable and deserving villagers</a:t>
            </a:r>
            <a:r>
              <a:rPr lang="en-US" altLang="en-US" sz="1100" dirty="0">
                <a:latin typeface="Cambria" panose="02040503050406030204" pitchFamily="18" charset="0"/>
              </a:rPr>
              <a:t> </a:t>
            </a:r>
            <a:r>
              <a:rPr lang="en-IN" altLang="en-US" sz="1100" dirty="0">
                <a:latin typeface="Cambria" panose="02040503050406030204" pitchFamily="18" charset="0"/>
              </a:rPr>
              <a:t>with shawls and other useful items. Voluntary contributions from </a:t>
            </a:r>
            <a:r>
              <a:rPr lang="en-IN" altLang="en-US" sz="1100" dirty="0" err="1">
                <a:latin typeface="Cambria" panose="02040503050406030204" pitchFamily="18" charset="0"/>
              </a:rPr>
              <a:t>yatris</a:t>
            </a:r>
            <a:r>
              <a:rPr lang="en-US" altLang="en-US" sz="1100" dirty="0">
                <a:latin typeface="Cambria" panose="02040503050406030204" pitchFamily="18" charset="0"/>
              </a:rPr>
              <a:t> </a:t>
            </a:r>
            <a:r>
              <a:rPr lang="en-IN" altLang="en-US" sz="1100" dirty="0">
                <a:latin typeface="Cambria" panose="02040503050406030204" pitchFamily="18" charset="0"/>
              </a:rPr>
              <a:t>are welcome for this purpose. You are welcome to bring shawls and other items.</a:t>
            </a:r>
            <a:endParaRPr lang="en-US" altLang="en-US" sz="1100" dirty="0">
              <a:latin typeface="Cambria" panose="02040503050406030204" pitchFamily="18" charset="0"/>
            </a:endParaRPr>
          </a:p>
          <a:p>
            <a:pPr marL="60325" indent="-60325" algn="just" eaLnBrk="1" hangingPunct="1">
              <a:spcBef>
                <a:spcPct val="0"/>
              </a:spcBef>
              <a:defRPr/>
            </a:pPr>
            <a:r>
              <a:rPr lang="en-IN" altLang="en-US" sz="1100" dirty="0">
                <a:latin typeface="Cambria" panose="02040503050406030204" pitchFamily="18" charset="0"/>
              </a:rPr>
              <a:t>Interaction with school children will be a major activity during the yatra. Idea competitions, bio-diversity competitions will be conducted for them. Volunteers are welcome to bring gifts like knowledge books,  sketch pens, pencils, drawing books, pens, geometry boxes and other stationery and games kits for schools.</a:t>
            </a:r>
            <a:endParaRPr lang="en-US" altLang="en-US" sz="1100" dirty="0">
              <a:latin typeface="Cambria" panose="02040503050406030204" pitchFamily="18" charset="0"/>
            </a:endParaRPr>
          </a:p>
          <a:p>
            <a:pPr marL="60325" indent="-60325" algn="just" eaLnBrk="1" hangingPunct="1">
              <a:spcBef>
                <a:spcPct val="0"/>
              </a:spcBef>
              <a:defRPr/>
            </a:pPr>
            <a:r>
              <a:rPr lang="en-IN" altLang="en-US" sz="1100" dirty="0">
                <a:latin typeface="Cambria" panose="02040503050406030204" pitchFamily="18" charset="0"/>
              </a:rPr>
              <a:t>Recipe competitions will be conducted for the local women </a:t>
            </a:r>
          </a:p>
          <a:p>
            <a:pPr marL="60325" indent="-60325" algn="just" eaLnBrk="1" hangingPunct="1">
              <a:spcBef>
                <a:spcPct val="0"/>
              </a:spcBef>
              <a:defRPr/>
            </a:pPr>
            <a:r>
              <a:rPr lang="en-IN" altLang="en-US" sz="1100" dirty="0">
                <a:latin typeface="Cambria" panose="02040503050406030204" pitchFamily="18" charset="0"/>
              </a:rPr>
              <a:t>For more details, please write to </a:t>
            </a:r>
            <a:r>
              <a:rPr lang="en-US" sz="1100" dirty="0">
                <a:cs typeface="Arial" charset="0"/>
              </a:rPr>
              <a:t>anjireddy.boddu@gmail.com</a:t>
            </a:r>
            <a:endParaRPr lang="en-IN" altLang="en-US" sz="1100" dirty="0">
              <a:latin typeface="Cambria" panose="02040503050406030204" pitchFamily="18" charset="0"/>
            </a:endParaRPr>
          </a:p>
          <a:p>
            <a:pPr eaLnBrk="1" hangingPunct="1">
              <a:spcBef>
                <a:spcPct val="0"/>
              </a:spcBef>
              <a:defRPr/>
            </a:pPr>
            <a:r>
              <a:rPr lang="en-IN" altLang="en-US" sz="1100" dirty="0">
                <a:latin typeface="Cambria" panose="02040503050406030204" pitchFamily="18" charset="0"/>
              </a:rPr>
              <a:t> Each </a:t>
            </a:r>
            <a:r>
              <a:rPr lang="en-IN" altLang="en-US" sz="1100" dirty="0" err="1">
                <a:latin typeface="Cambria" panose="02040503050406030204" pitchFamily="18" charset="0"/>
              </a:rPr>
              <a:t>yatri</a:t>
            </a:r>
            <a:r>
              <a:rPr lang="en-IN" altLang="en-US" sz="1100" dirty="0">
                <a:latin typeface="Cambria" panose="02040503050406030204" pitchFamily="18" charset="0"/>
              </a:rPr>
              <a:t> is expected to do the following:</a:t>
            </a:r>
          </a:p>
          <a:p>
            <a:pPr eaLnBrk="1" hangingPunct="1">
              <a:spcBef>
                <a:spcPct val="0"/>
              </a:spcBef>
              <a:buFontTx/>
              <a:buNone/>
              <a:defRPr/>
            </a:pPr>
            <a:endParaRPr lang="en-US" altLang="en-US" sz="1100" dirty="0">
              <a:latin typeface="Cambria" panose="02040503050406030204" pitchFamily="18" charset="0"/>
            </a:endParaRPr>
          </a:p>
          <a:p>
            <a:pPr lvl="1" eaLnBrk="1" hangingPunct="1">
              <a:spcBef>
                <a:spcPct val="0"/>
              </a:spcBef>
              <a:buFont typeface="Wingdings" panose="05000000000000000000" pitchFamily="2" charset="2"/>
              <a:buChar char="§"/>
              <a:defRPr/>
            </a:pPr>
            <a:r>
              <a:rPr lang="en-IN" altLang="en-US" sz="1100" dirty="0">
                <a:latin typeface="Cambria" panose="02040503050406030204" pitchFamily="18" charset="0"/>
              </a:rPr>
              <a:t> Maintain a positive attitude and shift to learning mode. </a:t>
            </a:r>
          </a:p>
          <a:p>
            <a:pPr lvl="1" eaLnBrk="1" hangingPunct="1">
              <a:spcBef>
                <a:spcPct val="0"/>
              </a:spcBef>
              <a:buFont typeface="Wingdings" panose="05000000000000000000" pitchFamily="2" charset="2"/>
              <a:buChar char="§"/>
              <a:defRPr/>
            </a:pPr>
            <a:r>
              <a:rPr lang="en-IN" altLang="en-US" sz="1100" dirty="0">
                <a:latin typeface="Cambria" panose="02040503050406030204" pitchFamily="18" charset="0"/>
              </a:rPr>
              <a:t>Dress decently to ensure people are not attracted by our dress and gadgets. Look normal and try to merge with people. </a:t>
            </a:r>
            <a:endParaRPr lang="en-US" altLang="en-US" sz="1100" dirty="0">
              <a:latin typeface="Cambria" panose="02040503050406030204" pitchFamily="18" charset="0"/>
            </a:endParaRPr>
          </a:p>
          <a:p>
            <a:pPr lvl="1" eaLnBrk="1" hangingPunct="1">
              <a:spcBef>
                <a:spcPct val="0"/>
              </a:spcBef>
              <a:buFont typeface="Wingdings" panose="05000000000000000000" pitchFamily="2" charset="2"/>
              <a:buChar char="§"/>
              <a:defRPr/>
            </a:pPr>
            <a:r>
              <a:rPr lang="en-IN" altLang="en-US" sz="1100" dirty="0">
                <a:latin typeface="Cambria" panose="02040503050406030204" pitchFamily="18" charset="0"/>
              </a:rPr>
              <a:t> Keep active and participate whole heartedly.</a:t>
            </a:r>
            <a:endParaRPr lang="en-US" altLang="en-US" sz="1100" dirty="0">
              <a:latin typeface="Cambria" panose="02040503050406030204" pitchFamily="18" charset="0"/>
            </a:endParaRPr>
          </a:p>
          <a:p>
            <a:pPr lvl="1" eaLnBrk="1" hangingPunct="1">
              <a:spcBef>
                <a:spcPct val="0"/>
              </a:spcBef>
              <a:buFont typeface="Wingdings" panose="05000000000000000000" pitchFamily="2" charset="2"/>
              <a:buChar char="§"/>
              <a:defRPr/>
            </a:pPr>
            <a:r>
              <a:rPr lang="en-IN" altLang="en-US" sz="1100" dirty="0">
                <a:latin typeface="Cambria" panose="02040503050406030204" pitchFamily="18" charset="0"/>
              </a:rPr>
              <a:t> Interact with other participants extensively.</a:t>
            </a:r>
            <a:endParaRPr lang="en-US" altLang="en-US" sz="1100" dirty="0">
              <a:latin typeface="Cambria" panose="02040503050406030204" pitchFamily="18" charset="0"/>
            </a:endParaRPr>
          </a:p>
          <a:p>
            <a:pPr lvl="1" eaLnBrk="1" hangingPunct="1">
              <a:spcBef>
                <a:spcPct val="0"/>
              </a:spcBef>
              <a:buFont typeface="Wingdings" panose="05000000000000000000" pitchFamily="2" charset="2"/>
              <a:buChar char="§"/>
              <a:defRPr/>
            </a:pPr>
            <a:r>
              <a:rPr lang="en-IN" altLang="en-US" sz="1100" dirty="0">
                <a:latin typeface="Cambria" panose="02040503050406030204" pitchFamily="18" charset="0"/>
              </a:rPr>
              <a:t> Talk to villagers with respect and learn from them.</a:t>
            </a:r>
          </a:p>
          <a:p>
            <a:pPr lvl="1" eaLnBrk="1" hangingPunct="1">
              <a:spcBef>
                <a:spcPct val="0"/>
              </a:spcBef>
              <a:buFont typeface="Wingdings" panose="05000000000000000000" pitchFamily="2" charset="2"/>
              <a:buChar char="§"/>
              <a:defRPr/>
            </a:pPr>
            <a:r>
              <a:rPr lang="en-IN" altLang="en-US" sz="1100" dirty="0">
                <a:latin typeface="Cambria" panose="02040503050406030204" pitchFamily="18" charset="0"/>
              </a:rPr>
              <a:t>Be courteous to women, children and old persons.</a:t>
            </a:r>
            <a:endParaRPr lang="en-US" altLang="en-US" sz="1100" dirty="0">
              <a:latin typeface="Cambria" panose="02040503050406030204" pitchFamily="18" charset="0"/>
            </a:endParaRPr>
          </a:p>
          <a:p>
            <a:pPr lvl="1" eaLnBrk="1" hangingPunct="1">
              <a:spcBef>
                <a:spcPct val="0"/>
              </a:spcBef>
              <a:buFont typeface="Wingdings" panose="05000000000000000000" pitchFamily="2" charset="2"/>
              <a:buChar char="§"/>
              <a:defRPr/>
            </a:pPr>
            <a:r>
              <a:rPr lang="en-IN" altLang="en-US" sz="1100" dirty="0">
                <a:latin typeface="Cambria" panose="02040503050406030204" pitchFamily="18" charset="0"/>
              </a:rPr>
              <a:t> Share impressions everyday and more on the last day. </a:t>
            </a:r>
            <a:endParaRPr lang="en-US" altLang="en-US" sz="1100" dirty="0">
              <a:latin typeface="Cambria" panose="02040503050406030204" pitchFamily="18" charset="0"/>
            </a:endParaRPr>
          </a:p>
          <a:p>
            <a:pPr lvl="1" eaLnBrk="1" hangingPunct="1">
              <a:spcBef>
                <a:spcPct val="0"/>
              </a:spcBef>
              <a:buFont typeface="Wingdings" panose="05000000000000000000" pitchFamily="2" charset="2"/>
              <a:buChar char="§"/>
              <a:defRPr/>
            </a:pPr>
            <a:r>
              <a:rPr lang="en-IN" altLang="en-US" sz="1100" dirty="0">
                <a:latin typeface="Cambria" panose="02040503050406030204" pitchFamily="18" charset="0"/>
              </a:rPr>
              <a:t> A detailed report on your impressions (along with your willingness to work in some activity of Palle Srujana) to be mailed by  31 December 2021 to </a:t>
            </a:r>
          </a:p>
          <a:p>
            <a:pPr lvl="1" eaLnBrk="1" hangingPunct="1">
              <a:spcBef>
                <a:spcPct val="0"/>
              </a:spcBef>
              <a:buFont typeface="Arial" panose="020B0604020202020204" pitchFamily="34" charset="0"/>
              <a:buNone/>
              <a:defRPr/>
            </a:pPr>
            <a:r>
              <a:rPr lang="en-IN" altLang="en-US" sz="1100" dirty="0">
                <a:latin typeface="Cambria" panose="02040503050406030204" pitchFamily="18" charset="0"/>
              </a:rPr>
              <a:t>Brig. (</a:t>
            </a:r>
            <a:r>
              <a:rPr lang="en-IN" altLang="en-US" sz="1100" dirty="0" err="1">
                <a:latin typeface="Cambria" panose="02040503050406030204" pitchFamily="18" charset="0"/>
              </a:rPr>
              <a:t>Retd</a:t>
            </a:r>
            <a:r>
              <a:rPr lang="en-IN" altLang="en-US" sz="1100" dirty="0">
                <a:latin typeface="Cambria" panose="02040503050406030204" pitchFamily="18" charset="0"/>
              </a:rPr>
              <a:t>.) P. </a:t>
            </a:r>
            <a:r>
              <a:rPr lang="en-IN" altLang="en-US" sz="1100" dirty="0" err="1">
                <a:latin typeface="Cambria" panose="02040503050406030204" pitchFamily="18" charset="0"/>
              </a:rPr>
              <a:t>Ganesham</a:t>
            </a:r>
            <a:r>
              <a:rPr lang="en-IN" altLang="en-US" sz="1100" dirty="0">
                <a:latin typeface="Cambria" panose="02040503050406030204" pitchFamily="18" charset="0"/>
              </a:rPr>
              <a:t>   </a:t>
            </a:r>
            <a:r>
              <a:rPr lang="en-IN" altLang="en-US" sz="1100" dirty="0">
                <a:latin typeface="Cambria" panose="02040503050406030204" pitchFamily="18" charset="0"/>
                <a:hlinkClick r:id="rId3"/>
              </a:rPr>
              <a:t>president@pallesrujana.org</a:t>
            </a:r>
            <a:endParaRPr lang="en-IN" altLang="en-US" sz="1100" u="sng" dirty="0">
              <a:latin typeface="Cambria" panose="02040503050406030204" pitchFamily="18" charset="0"/>
            </a:endParaRPr>
          </a:p>
        </p:txBody>
      </p:sp>
      <p:pic>
        <p:nvPicPr>
          <p:cNvPr id="6149" name="Picture 4" descr="hblogo copy1">
            <a:extLst>
              <a:ext uri="{FF2B5EF4-FFF2-40B4-BE49-F238E27FC236}">
                <a16:creationId xmlns:a16="http://schemas.microsoft.com/office/drawing/2014/main" id="{AFDE3CF3-D1D4-4707-A699-221F429AC2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5788" y="7620000"/>
            <a:ext cx="6318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2">
            <a:extLst>
              <a:ext uri="{FF2B5EF4-FFF2-40B4-BE49-F238E27FC236}">
                <a16:creationId xmlns:a16="http://schemas.microsoft.com/office/drawing/2014/main" id="{3D76E905-F435-43E0-9C93-76344E7FCE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76563" t="17708" r="10938" b="69792"/>
          <a:stretch>
            <a:fillRect/>
          </a:stretch>
        </p:blipFill>
        <p:spPr bwMode="auto">
          <a:xfrm>
            <a:off x="5665788" y="8305800"/>
            <a:ext cx="63182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8">
            <a:extLst>
              <a:ext uri="{FF2B5EF4-FFF2-40B4-BE49-F238E27FC236}">
                <a16:creationId xmlns:a16="http://schemas.microsoft.com/office/drawing/2014/main" id="{36BD9B3F-C2D7-47CB-8646-6D84F06BF96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97513" y="685800"/>
            <a:ext cx="12636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1912A6-E1DA-476A-94AD-2A504750CB36}"/>
              </a:ext>
            </a:extLst>
          </p:cNvPr>
          <p:cNvSpPr/>
          <p:nvPr/>
        </p:nvSpPr>
        <p:spPr>
          <a:xfrm>
            <a:off x="5638800" y="0"/>
            <a:ext cx="685800" cy="914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a:extLst>
              <a:ext uri="{FF2B5EF4-FFF2-40B4-BE49-F238E27FC236}">
                <a16:creationId xmlns:a16="http://schemas.microsoft.com/office/drawing/2014/main" id="{BA17C4E1-D54B-4A64-A4A9-9D478014C636}"/>
              </a:ext>
            </a:extLst>
          </p:cNvPr>
          <p:cNvSpPr/>
          <p:nvPr/>
        </p:nvSpPr>
        <p:spPr>
          <a:xfrm>
            <a:off x="6400800" y="0"/>
            <a:ext cx="152400" cy="914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220" name="Rectangle 4">
            <a:extLst>
              <a:ext uri="{FF2B5EF4-FFF2-40B4-BE49-F238E27FC236}">
                <a16:creationId xmlns:a16="http://schemas.microsoft.com/office/drawing/2014/main" id="{681DB961-1B92-4745-9C00-FCF676847F6D}"/>
              </a:ext>
            </a:extLst>
          </p:cNvPr>
          <p:cNvSpPr>
            <a:spLocks noChangeArrowheads="1"/>
          </p:cNvSpPr>
          <p:nvPr/>
        </p:nvSpPr>
        <p:spPr bwMode="auto">
          <a:xfrm>
            <a:off x="381000" y="304800"/>
            <a:ext cx="5241925" cy="7570788"/>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n-IN" altLang="en-US" sz="1200" b="1" dirty="0">
                <a:solidFill>
                  <a:srgbClr val="00B050"/>
                </a:solidFill>
                <a:latin typeface="Cambria" panose="02040503050406030204" pitchFamily="18" charset="0"/>
              </a:rPr>
              <a:t>What to carry</a:t>
            </a:r>
            <a:endParaRPr lang="en-US" altLang="en-US" sz="1200" b="1" dirty="0">
              <a:solidFill>
                <a:srgbClr val="00B050"/>
              </a:solidFill>
              <a:latin typeface="Cambria" panose="02040503050406030204" pitchFamily="18" charset="0"/>
            </a:endParaRPr>
          </a:p>
          <a:p>
            <a:pPr lvl="1" eaLnBrk="1" hangingPunct="1">
              <a:spcBef>
                <a:spcPct val="0"/>
              </a:spcBef>
              <a:buFont typeface="Courier New" panose="02070309020205020404" pitchFamily="49" charset="0"/>
              <a:buChar char="o"/>
              <a:defRPr/>
            </a:pPr>
            <a:r>
              <a:rPr lang="en-IN" altLang="en-US" sz="1200" dirty="0">
                <a:latin typeface="Cambria" panose="02040503050406030204" pitchFamily="18" charset="0"/>
              </a:rPr>
              <a:t>  1-2 sets of change of clothes</a:t>
            </a:r>
            <a:endParaRPr lang="en-US" altLang="en-US" sz="1200" dirty="0">
              <a:latin typeface="Cambria" panose="02040503050406030204" pitchFamily="18" charset="0"/>
            </a:endParaRPr>
          </a:p>
          <a:p>
            <a:pPr lvl="1" eaLnBrk="1" hangingPunct="1">
              <a:spcBef>
                <a:spcPct val="0"/>
              </a:spcBef>
              <a:buFont typeface="Courier New" panose="02070309020205020404" pitchFamily="49" charset="0"/>
              <a:buChar char="o"/>
              <a:defRPr/>
            </a:pPr>
            <a:r>
              <a:rPr lang="en-IN" altLang="en-US" sz="1200" dirty="0">
                <a:latin typeface="Cambria" panose="02040503050406030204" pitchFamily="18" charset="0"/>
              </a:rPr>
              <a:t>  Torch light with spare batteries</a:t>
            </a:r>
            <a:endParaRPr lang="en-US" altLang="en-US" sz="1200" dirty="0">
              <a:latin typeface="Cambria" panose="02040503050406030204" pitchFamily="18" charset="0"/>
            </a:endParaRPr>
          </a:p>
          <a:p>
            <a:pPr lvl="1" eaLnBrk="1" hangingPunct="1">
              <a:spcBef>
                <a:spcPct val="0"/>
              </a:spcBef>
              <a:buFont typeface="Courier New" panose="02070309020205020404" pitchFamily="49" charset="0"/>
              <a:buChar char="o"/>
              <a:defRPr/>
            </a:pPr>
            <a:r>
              <a:rPr lang="en-IN" altLang="en-US" sz="1200" dirty="0">
                <a:latin typeface="Cambria" panose="02040503050406030204" pitchFamily="18" charset="0"/>
              </a:rPr>
              <a:t>  Steel plate, tumbler and  spoon</a:t>
            </a:r>
            <a:endParaRPr lang="en-US" altLang="en-US" sz="1200" dirty="0">
              <a:latin typeface="Cambria" panose="02040503050406030204" pitchFamily="18" charset="0"/>
            </a:endParaRPr>
          </a:p>
          <a:p>
            <a:pPr lvl="1" eaLnBrk="1" hangingPunct="1">
              <a:spcBef>
                <a:spcPct val="0"/>
              </a:spcBef>
              <a:buFont typeface="Courier New" panose="02070309020205020404" pitchFamily="49" charset="0"/>
              <a:buChar char="o"/>
              <a:defRPr/>
            </a:pPr>
            <a:r>
              <a:rPr lang="en-IN" altLang="en-US" sz="1200" dirty="0">
                <a:latin typeface="Cambria" panose="02040503050406030204" pitchFamily="18" charset="0"/>
              </a:rPr>
              <a:t>  Pad and pen/pencil</a:t>
            </a:r>
            <a:endParaRPr lang="en-US" altLang="en-US" sz="1200" dirty="0">
              <a:latin typeface="Cambria" panose="02040503050406030204" pitchFamily="18" charset="0"/>
            </a:endParaRPr>
          </a:p>
          <a:p>
            <a:pPr lvl="1" eaLnBrk="1" hangingPunct="1">
              <a:spcBef>
                <a:spcPct val="0"/>
              </a:spcBef>
              <a:buFont typeface="Courier New" panose="02070309020205020404" pitchFamily="49" charset="0"/>
              <a:buChar char="o"/>
              <a:defRPr/>
            </a:pPr>
            <a:r>
              <a:rPr lang="en-IN" altLang="en-US" sz="1200" dirty="0">
                <a:latin typeface="Cambria" panose="02040503050406030204" pitchFamily="18" charset="0"/>
              </a:rPr>
              <a:t>  Camera, video</a:t>
            </a:r>
            <a:endParaRPr lang="en-US" altLang="en-US" sz="1200" dirty="0">
              <a:latin typeface="Cambria" panose="02040503050406030204" pitchFamily="18" charset="0"/>
            </a:endParaRPr>
          </a:p>
          <a:p>
            <a:pPr lvl="1" eaLnBrk="1" hangingPunct="1">
              <a:spcBef>
                <a:spcPct val="0"/>
              </a:spcBef>
              <a:buFont typeface="Courier New" panose="02070309020205020404" pitchFamily="49" charset="0"/>
              <a:buChar char="o"/>
              <a:defRPr/>
            </a:pPr>
            <a:r>
              <a:rPr lang="en-IN" altLang="en-US" sz="1200" dirty="0">
                <a:latin typeface="Cambria" panose="02040503050406030204" pitchFamily="18" charset="0"/>
              </a:rPr>
              <a:t>  Bed sheets (2). Pillow(Only desirable)</a:t>
            </a:r>
            <a:endParaRPr lang="en-US" altLang="en-US" sz="1200" dirty="0">
              <a:latin typeface="Cambria" panose="02040503050406030204" pitchFamily="18" charset="0"/>
            </a:endParaRPr>
          </a:p>
          <a:p>
            <a:pPr lvl="1" eaLnBrk="1" hangingPunct="1">
              <a:spcBef>
                <a:spcPct val="0"/>
              </a:spcBef>
              <a:buFont typeface="Courier New" panose="02070309020205020404" pitchFamily="49" charset="0"/>
              <a:buChar char="o"/>
              <a:defRPr/>
            </a:pPr>
            <a:r>
              <a:rPr lang="en-IN" altLang="en-US" sz="1200" dirty="0">
                <a:latin typeface="Cambria" panose="02040503050406030204" pitchFamily="18" charset="0"/>
              </a:rPr>
              <a:t>  A Mug</a:t>
            </a:r>
            <a:endParaRPr lang="en-US" altLang="en-US" sz="1200" dirty="0">
              <a:latin typeface="Cambria" panose="02040503050406030204" pitchFamily="18" charset="0"/>
            </a:endParaRPr>
          </a:p>
          <a:p>
            <a:pPr lvl="1" eaLnBrk="1" hangingPunct="1">
              <a:spcBef>
                <a:spcPct val="0"/>
              </a:spcBef>
              <a:buFont typeface="Courier New" panose="02070309020205020404" pitchFamily="49" charset="0"/>
              <a:buChar char="o"/>
              <a:defRPr/>
            </a:pPr>
            <a:r>
              <a:rPr lang="en-IN" altLang="en-US" sz="1200" dirty="0">
                <a:latin typeface="Cambria" panose="02040503050406030204" pitchFamily="18" charset="0"/>
              </a:rPr>
              <a:t>  Water bottle</a:t>
            </a:r>
            <a:endParaRPr lang="en-US" altLang="en-US" sz="1200" dirty="0">
              <a:latin typeface="Cambria" panose="02040503050406030204" pitchFamily="18" charset="0"/>
            </a:endParaRPr>
          </a:p>
          <a:p>
            <a:pPr lvl="1" eaLnBrk="1" hangingPunct="1">
              <a:spcBef>
                <a:spcPct val="0"/>
              </a:spcBef>
              <a:buFont typeface="Courier New" panose="02070309020205020404" pitchFamily="49" charset="0"/>
              <a:buChar char="o"/>
              <a:defRPr/>
            </a:pPr>
            <a:r>
              <a:rPr lang="en-IN" altLang="en-US" sz="1200" dirty="0">
                <a:latin typeface="Cambria" panose="02040503050406030204" pitchFamily="18" charset="0"/>
              </a:rPr>
              <a:t>  Cap</a:t>
            </a:r>
            <a:endParaRPr lang="en-US" altLang="en-US" sz="1200" dirty="0">
              <a:latin typeface="Cambria" panose="02040503050406030204" pitchFamily="18" charset="0"/>
            </a:endParaRPr>
          </a:p>
          <a:p>
            <a:pPr lvl="1" eaLnBrk="1" hangingPunct="1">
              <a:spcBef>
                <a:spcPct val="0"/>
              </a:spcBef>
              <a:buFont typeface="Courier New" panose="02070309020205020404" pitchFamily="49" charset="0"/>
              <a:buChar char="o"/>
              <a:defRPr/>
            </a:pPr>
            <a:r>
              <a:rPr lang="en-IN" altLang="en-US" sz="1200" dirty="0">
                <a:latin typeface="Cambria" panose="02040503050406030204" pitchFamily="18" charset="0"/>
              </a:rPr>
              <a:t>  Suitable  foot wear – avoid new shoes</a:t>
            </a:r>
            <a:endParaRPr lang="en-US" altLang="en-US" sz="1200" dirty="0">
              <a:latin typeface="Cambria" panose="02040503050406030204" pitchFamily="18" charset="0"/>
            </a:endParaRPr>
          </a:p>
          <a:p>
            <a:pPr lvl="1" eaLnBrk="1" hangingPunct="1">
              <a:spcBef>
                <a:spcPct val="0"/>
              </a:spcBef>
              <a:buFont typeface="Courier New" panose="02070309020205020404" pitchFamily="49" charset="0"/>
              <a:buChar char="o"/>
              <a:defRPr/>
            </a:pPr>
            <a:r>
              <a:rPr lang="en-IN" altLang="en-US" sz="1200" dirty="0">
                <a:latin typeface="Cambria" panose="02040503050406030204" pitchFamily="18" charset="0"/>
              </a:rPr>
              <a:t>  First aid kit</a:t>
            </a:r>
            <a:endParaRPr lang="en-US" altLang="en-US" sz="1200" dirty="0">
              <a:latin typeface="Cambria" panose="02040503050406030204" pitchFamily="18" charset="0"/>
            </a:endParaRPr>
          </a:p>
          <a:p>
            <a:pPr lvl="1" eaLnBrk="1" hangingPunct="1">
              <a:spcBef>
                <a:spcPct val="0"/>
              </a:spcBef>
              <a:buFont typeface="Courier New" panose="02070309020205020404" pitchFamily="49" charset="0"/>
              <a:buChar char="o"/>
              <a:defRPr/>
            </a:pPr>
            <a:r>
              <a:rPr lang="en-IN" altLang="en-US" sz="1200" dirty="0">
                <a:latin typeface="Cambria" panose="02040503050406030204" pitchFamily="18" charset="0"/>
              </a:rPr>
              <a:t>  Medicines, if you are using any </a:t>
            </a:r>
            <a:endParaRPr lang="en-US" altLang="en-US" sz="1200" dirty="0">
              <a:latin typeface="Cambria" panose="02040503050406030204" pitchFamily="18" charset="0"/>
            </a:endParaRPr>
          </a:p>
          <a:p>
            <a:pPr lvl="1" eaLnBrk="1" hangingPunct="1">
              <a:spcBef>
                <a:spcPct val="0"/>
              </a:spcBef>
              <a:buFont typeface="Courier New" panose="02070309020205020404" pitchFamily="49" charset="0"/>
              <a:buChar char="o"/>
              <a:defRPr/>
            </a:pPr>
            <a:r>
              <a:rPr lang="en-IN" altLang="en-US" sz="1200" dirty="0">
                <a:latin typeface="Cambria" panose="02040503050406030204" pitchFamily="18" charset="0"/>
              </a:rPr>
              <a:t>  One bag per participant will be carried separately in a logistic</a:t>
            </a:r>
          </a:p>
          <a:p>
            <a:pPr lvl="1" eaLnBrk="1" hangingPunct="1">
              <a:spcBef>
                <a:spcPct val="0"/>
              </a:spcBef>
              <a:buFontTx/>
              <a:buNone/>
              <a:defRPr/>
            </a:pPr>
            <a:r>
              <a:rPr lang="en-IN" altLang="en-US" sz="1200" dirty="0">
                <a:latin typeface="Cambria" panose="02040503050406030204" pitchFamily="18" charset="0"/>
              </a:rPr>
              <a:t>     vehicle.</a:t>
            </a:r>
            <a:endParaRPr lang="en-US" altLang="en-US" sz="1200" dirty="0">
              <a:latin typeface="Cambria" panose="02040503050406030204" pitchFamily="18" charset="0"/>
            </a:endParaRPr>
          </a:p>
          <a:p>
            <a:pPr lvl="1" eaLnBrk="1" hangingPunct="1">
              <a:spcBef>
                <a:spcPct val="0"/>
              </a:spcBef>
              <a:buFont typeface="Courier New" panose="02070309020205020404" pitchFamily="49" charset="0"/>
              <a:buChar char="o"/>
              <a:defRPr/>
            </a:pPr>
            <a:endParaRPr lang="en-IN" altLang="en-US" sz="1200" dirty="0">
              <a:latin typeface="Cambria" panose="02040503050406030204" pitchFamily="18" charset="0"/>
            </a:endParaRPr>
          </a:p>
          <a:p>
            <a:pPr eaLnBrk="1" hangingPunct="1">
              <a:spcBef>
                <a:spcPct val="0"/>
              </a:spcBef>
              <a:buFontTx/>
              <a:buNone/>
              <a:defRPr/>
            </a:pPr>
            <a:r>
              <a:rPr lang="en-IN" altLang="en-US" sz="1200" b="1" dirty="0">
                <a:solidFill>
                  <a:srgbClr val="00B050"/>
                </a:solidFill>
                <a:latin typeface="Cambria" panose="02040503050406030204" pitchFamily="18" charset="0"/>
              </a:rPr>
              <a:t>Useful Information </a:t>
            </a:r>
            <a:endParaRPr lang="en-US" altLang="en-US" sz="1200" b="1" dirty="0">
              <a:solidFill>
                <a:srgbClr val="00B050"/>
              </a:solidFill>
              <a:latin typeface="Cambria" panose="02040503050406030204" pitchFamily="18" charset="0"/>
            </a:endParaRPr>
          </a:p>
          <a:p>
            <a:pPr eaLnBrk="1" hangingPunct="1">
              <a:spcBef>
                <a:spcPct val="0"/>
              </a:spcBef>
              <a:buFontTx/>
              <a:buNone/>
              <a:defRPr/>
            </a:pPr>
            <a:endParaRPr lang="en-US" altLang="en-US" sz="1100" dirty="0">
              <a:latin typeface="Cambria" panose="02040503050406030204" pitchFamily="18" charset="0"/>
            </a:endParaRPr>
          </a:p>
          <a:p>
            <a:pPr eaLnBrk="1" hangingPunct="1">
              <a:spcBef>
                <a:spcPct val="0"/>
              </a:spcBef>
              <a:buFontTx/>
              <a:buNone/>
              <a:defRPr/>
            </a:pPr>
            <a:r>
              <a:rPr lang="en-US" altLang="en-US" sz="1100" dirty="0">
                <a:latin typeface="Cambria" panose="02040503050406030204" pitchFamily="18" charset="0"/>
              </a:rPr>
              <a:t>Kindly refer below for some important instructions/information for the </a:t>
            </a:r>
            <a:r>
              <a:rPr lang="en-US" altLang="en-US" sz="1100" dirty="0" err="1">
                <a:latin typeface="Cambria" panose="02040503050406030204" pitchFamily="18" charset="0"/>
              </a:rPr>
              <a:t>Shodha</a:t>
            </a:r>
            <a:r>
              <a:rPr lang="en-US" altLang="en-US" sz="1100" dirty="0">
                <a:latin typeface="Cambria" panose="02040503050406030204" pitchFamily="18" charset="0"/>
              </a:rPr>
              <a:t> Yatra:</a:t>
            </a:r>
          </a:p>
          <a:p>
            <a:pPr eaLnBrk="1" hangingPunct="1">
              <a:spcBef>
                <a:spcPct val="0"/>
              </a:spcBef>
              <a:buFontTx/>
              <a:buNone/>
              <a:defRPr/>
            </a:pPr>
            <a:endParaRPr lang="en-US" altLang="en-US" sz="1100" dirty="0">
              <a:latin typeface="Cambria" panose="02040503050406030204" pitchFamily="18" charset="0"/>
            </a:endParaRPr>
          </a:p>
          <a:p>
            <a:pPr marL="171450" indent="-171450" algn="just" eaLnBrk="1" hangingPunct="1">
              <a:spcBef>
                <a:spcPct val="0"/>
              </a:spcBef>
              <a:defRPr/>
            </a:pPr>
            <a:r>
              <a:rPr lang="en-IN" altLang="en-US" sz="1100" dirty="0">
                <a:latin typeface="Cambria" panose="02040503050406030204" pitchFamily="18" charset="0"/>
              </a:rPr>
              <a:t>Travel light and bring only as much luggage, which you can handle by yourself. </a:t>
            </a:r>
            <a:endParaRPr lang="en-US" altLang="en-US" sz="1100" dirty="0">
              <a:latin typeface="Cambria" panose="02040503050406030204" pitchFamily="18" charset="0"/>
            </a:endParaRPr>
          </a:p>
          <a:p>
            <a:pPr marL="171450" indent="-171450" algn="just" eaLnBrk="1" hangingPunct="1">
              <a:spcBef>
                <a:spcPct val="0"/>
              </a:spcBef>
              <a:defRPr/>
            </a:pPr>
            <a:r>
              <a:rPr lang="en-IN" altLang="en-US" sz="1100" dirty="0">
                <a:latin typeface="Cambria" panose="02040503050406030204" pitchFamily="18" charset="0"/>
              </a:rPr>
              <a:t>Sleeping gear has to be brought by the participant as it will not be provided</a:t>
            </a:r>
            <a:endParaRPr lang="en-US" altLang="en-US" sz="1100" dirty="0">
              <a:latin typeface="Cambria" panose="02040503050406030204" pitchFamily="18" charset="0"/>
            </a:endParaRPr>
          </a:p>
          <a:p>
            <a:pPr marL="171450" indent="-171450" algn="just" eaLnBrk="1" hangingPunct="1">
              <a:spcBef>
                <a:spcPct val="0"/>
              </a:spcBef>
              <a:defRPr/>
            </a:pPr>
            <a:r>
              <a:rPr lang="en-IN" altLang="en-US" sz="1100" dirty="0">
                <a:latin typeface="Cambria" panose="02040503050406030204" pitchFamily="18" charset="0"/>
              </a:rPr>
              <a:t>Mobile signals may not be available for most of the route </a:t>
            </a:r>
          </a:p>
          <a:p>
            <a:pPr marL="171450" indent="-171450" algn="just" eaLnBrk="1" hangingPunct="1">
              <a:spcBef>
                <a:spcPct val="0"/>
              </a:spcBef>
              <a:defRPr/>
            </a:pPr>
            <a:r>
              <a:rPr lang="en-IN" altLang="en-US" sz="1100" dirty="0">
                <a:latin typeface="Cambria" panose="02040503050406030204" pitchFamily="18" charset="0"/>
              </a:rPr>
              <a:t>It is expected that during the </a:t>
            </a:r>
            <a:r>
              <a:rPr lang="en-IN" altLang="en-US" sz="1100" dirty="0" err="1">
                <a:latin typeface="Cambria" panose="02040503050406030204" pitchFamily="18" charset="0"/>
              </a:rPr>
              <a:t>Chinna</a:t>
            </a:r>
            <a:r>
              <a:rPr lang="en-IN" altLang="en-US" sz="1100" dirty="0">
                <a:latin typeface="Cambria" panose="02040503050406030204" pitchFamily="18" charset="0"/>
              </a:rPr>
              <a:t> </a:t>
            </a:r>
            <a:r>
              <a:rPr lang="en-IN" altLang="en-US" sz="1100" dirty="0" err="1">
                <a:latin typeface="Cambria" panose="02040503050406030204" pitchFamily="18" charset="0"/>
              </a:rPr>
              <a:t>Shodha</a:t>
            </a:r>
            <a:r>
              <a:rPr lang="en-IN" altLang="en-US" sz="1100" dirty="0">
                <a:latin typeface="Cambria" panose="02040503050406030204" pitchFamily="18" charset="0"/>
              </a:rPr>
              <a:t> Yatra, the participants would walk     with</a:t>
            </a:r>
            <a:r>
              <a:rPr lang="en-US" altLang="en-US" sz="1100" dirty="0">
                <a:latin typeface="Cambria" panose="02040503050406030204" pitchFamily="18" charset="0"/>
              </a:rPr>
              <a:t> </a:t>
            </a:r>
            <a:r>
              <a:rPr lang="en-IN" altLang="en-US" sz="1100" dirty="0">
                <a:latin typeface="Cambria" panose="02040503050406030204" pitchFamily="18" charset="0"/>
              </a:rPr>
              <a:t>their friends/colleagues. The objective of this walk is to get to know other</a:t>
            </a:r>
            <a:r>
              <a:rPr lang="en-US" altLang="en-US" sz="1100" dirty="0">
                <a:latin typeface="Cambria" panose="02040503050406030204" pitchFamily="18" charset="0"/>
              </a:rPr>
              <a:t> </a:t>
            </a:r>
            <a:r>
              <a:rPr lang="en-IN" altLang="en-US" sz="1100" dirty="0">
                <a:latin typeface="Cambria" panose="02040503050406030204" pitchFamily="18" charset="0"/>
              </a:rPr>
              <a:t>people and learn from them.</a:t>
            </a:r>
            <a:endParaRPr lang="en-US" altLang="en-US" sz="1100" dirty="0">
              <a:latin typeface="Cambria" panose="02040503050406030204" pitchFamily="18" charset="0"/>
            </a:endParaRPr>
          </a:p>
          <a:p>
            <a:pPr marL="171450" indent="-171450" algn="just" eaLnBrk="1" hangingPunct="1">
              <a:spcBef>
                <a:spcPct val="0"/>
              </a:spcBef>
              <a:defRPr/>
            </a:pPr>
            <a:r>
              <a:rPr lang="en-IN" altLang="en-US" sz="1100" dirty="0">
                <a:latin typeface="Cambria" panose="02040503050406030204" pitchFamily="18" charset="0"/>
              </a:rPr>
              <a:t>No waste material like food packets/ wrappers/polythene is to be littered in the</a:t>
            </a:r>
          </a:p>
          <a:p>
            <a:pPr marL="171450" indent="-171450" algn="just" eaLnBrk="1" hangingPunct="1">
              <a:spcBef>
                <a:spcPct val="0"/>
              </a:spcBef>
              <a:defRPr/>
            </a:pPr>
            <a:r>
              <a:rPr lang="en-IN" altLang="en-US" sz="1100" dirty="0">
                <a:latin typeface="Cambria" panose="02040503050406030204" pitchFamily="18" charset="0"/>
              </a:rPr>
              <a:t>jungles, villages or the places where we rest/sleep. Participants are expected to</a:t>
            </a:r>
          </a:p>
          <a:p>
            <a:pPr marL="171450" indent="-171450" algn="just" eaLnBrk="1" hangingPunct="1">
              <a:spcBef>
                <a:spcPct val="0"/>
              </a:spcBef>
              <a:defRPr/>
            </a:pPr>
            <a:r>
              <a:rPr lang="en-IN" altLang="en-US" sz="1100" dirty="0">
                <a:latin typeface="Cambria" panose="02040503050406030204" pitchFamily="18" charset="0"/>
              </a:rPr>
              <a:t>dispose such material, if in possession, at the designated place or carry bag for</a:t>
            </a:r>
          </a:p>
          <a:p>
            <a:pPr marL="171450" indent="-171450" algn="just" eaLnBrk="1" hangingPunct="1">
              <a:spcBef>
                <a:spcPct val="0"/>
              </a:spcBef>
              <a:defRPr/>
            </a:pPr>
            <a:r>
              <a:rPr lang="en-IN" altLang="en-US" sz="1100" dirty="0">
                <a:latin typeface="Cambria" panose="02040503050406030204" pitchFamily="18" charset="0"/>
              </a:rPr>
              <a:t>disposal later.</a:t>
            </a:r>
            <a:endParaRPr lang="en-US" altLang="en-US" sz="1100" dirty="0">
              <a:latin typeface="Cambria" panose="02040503050406030204" pitchFamily="18" charset="0"/>
            </a:endParaRPr>
          </a:p>
          <a:p>
            <a:pPr marL="171450" indent="-171450" algn="just" eaLnBrk="1" hangingPunct="1">
              <a:spcBef>
                <a:spcPct val="0"/>
              </a:spcBef>
              <a:defRPr/>
            </a:pPr>
            <a:r>
              <a:rPr lang="en-IN" altLang="en-US" sz="1100" dirty="0">
                <a:latin typeface="Cambria" panose="02040503050406030204" pitchFamily="18" charset="0"/>
              </a:rPr>
              <a:t>Closed bathroom/washroom facility may not be available.</a:t>
            </a:r>
            <a:endParaRPr lang="en-US" altLang="en-US" sz="1100" dirty="0">
              <a:latin typeface="Cambria" panose="02040503050406030204" pitchFamily="18" charset="0"/>
            </a:endParaRPr>
          </a:p>
          <a:p>
            <a:pPr marL="171450" indent="-171450" algn="just" eaLnBrk="1" hangingPunct="1">
              <a:spcBef>
                <a:spcPct val="0"/>
              </a:spcBef>
              <a:defRPr/>
            </a:pPr>
            <a:r>
              <a:rPr lang="en-IN" altLang="en-US" sz="1100" dirty="0">
                <a:latin typeface="Cambria" panose="02040503050406030204" pitchFamily="18" charset="0"/>
              </a:rPr>
              <a:t>Sometimes due to unforeseen reasons, food may be delayed. Kindly bear all this</a:t>
            </a:r>
          </a:p>
          <a:p>
            <a:pPr algn="just" eaLnBrk="1" hangingPunct="1">
              <a:spcBef>
                <a:spcPct val="0"/>
              </a:spcBef>
              <a:buFont typeface="Arial" panose="020B0604020202020204" pitchFamily="34" charset="0"/>
              <a:buNone/>
              <a:defRPr/>
            </a:pPr>
            <a:r>
              <a:rPr lang="en-IN" altLang="en-US" sz="1100" dirty="0">
                <a:latin typeface="Cambria" panose="02040503050406030204" pitchFamily="18" charset="0"/>
              </a:rPr>
              <a:t>      in mind. </a:t>
            </a:r>
          </a:p>
          <a:p>
            <a:pPr lvl="1" eaLnBrk="1" hangingPunct="1">
              <a:spcBef>
                <a:spcPct val="0"/>
              </a:spcBef>
              <a:buFont typeface="Courier New" panose="02070309020205020404" pitchFamily="49" charset="0"/>
              <a:buChar char="o"/>
              <a:defRPr/>
            </a:pPr>
            <a:endParaRPr lang="en-US" altLang="en-US" sz="1200" dirty="0">
              <a:latin typeface="Cambria" panose="02040503050406030204" pitchFamily="18" charset="0"/>
            </a:endParaRPr>
          </a:p>
          <a:p>
            <a:pPr eaLnBrk="1" hangingPunct="1">
              <a:spcBef>
                <a:spcPct val="0"/>
              </a:spcBef>
              <a:buFontTx/>
              <a:buNone/>
              <a:defRPr/>
            </a:pPr>
            <a:r>
              <a:rPr lang="en-IN" altLang="en-US" sz="1200" dirty="0">
                <a:latin typeface="Cambria" panose="02040503050406030204" pitchFamily="18" charset="0"/>
              </a:rPr>
              <a:t> </a:t>
            </a:r>
            <a:endParaRPr lang="en-US" altLang="en-US" sz="1200" dirty="0">
              <a:latin typeface="Cambria" panose="02040503050406030204" pitchFamily="18" charset="0"/>
            </a:endParaRPr>
          </a:p>
          <a:p>
            <a:pPr algn="ctr" eaLnBrk="1" hangingPunct="1">
              <a:spcBef>
                <a:spcPct val="0"/>
              </a:spcBef>
              <a:buFontTx/>
              <a:buNone/>
              <a:defRPr/>
            </a:pPr>
            <a:r>
              <a:rPr lang="en-US" altLang="en-US" sz="1200" b="1" i="1" dirty="0">
                <a:solidFill>
                  <a:srgbClr val="00B050"/>
                </a:solidFill>
                <a:latin typeface="Cambria" panose="02040503050406030204" pitchFamily="18" charset="0"/>
              </a:rPr>
              <a:t>If we keep everything aforesaid in mind, </a:t>
            </a:r>
            <a:r>
              <a:rPr lang="en-US" altLang="en-US" sz="1200" b="1" i="1" dirty="0" err="1">
                <a:solidFill>
                  <a:srgbClr val="00B050"/>
                </a:solidFill>
                <a:latin typeface="Cambria" panose="02040503050406030204" pitchFamily="18" charset="0"/>
              </a:rPr>
              <a:t>Chinna</a:t>
            </a:r>
            <a:r>
              <a:rPr lang="en-US" altLang="en-US" sz="1200" b="1" i="1" dirty="0">
                <a:solidFill>
                  <a:srgbClr val="00B050"/>
                </a:solidFill>
                <a:latin typeface="Cambria" panose="02040503050406030204" pitchFamily="18" charset="0"/>
              </a:rPr>
              <a:t> </a:t>
            </a:r>
            <a:r>
              <a:rPr lang="en-US" altLang="en-US" sz="1200" b="1" i="1" dirty="0" err="1">
                <a:solidFill>
                  <a:srgbClr val="00B050"/>
                </a:solidFill>
                <a:latin typeface="Cambria" panose="02040503050406030204" pitchFamily="18" charset="0"/>
              </a:rPr>
              <a:t>Shodha</a:t>
            </a:r>
            <a:r>
              <a:rPr lang="en-US" altLang="en-US" sz="1200" b="1" i="1" dirty="0">
                <a:solidFill>
                  <a:srgbClr val="00B050"/>
                </a:solidFill>
                <a:latin typeface="Cambria" panose="02040503050406030204" pitchFamily="18" charset="0"/>
              </a:rPr>
              <a:t> Yatra would be a good learning experience for all. You will surely experience the excitement of living with minimal resources and facilities.</a:t>
            </a:r>
            <a:endParaRPr lang="en-US" altLang="en-US" sz="1200" dirty="0">
              <a:solidFill>
                <a:srgbClr val="00B050"/>
              </a:solidFill>
              <a:latin typeface="Cambria" panose="02040503050406030204" pitchFamily="18" charset="0"/>
            </a:endParaRPr>
          </a:p>
          <a:p>
            <a:pPr algn="just" eaLnBrk="1" hangingPunct="1">
              <a:spcBef>
                <a:spcPct val="0"/>
              </a:spcBef>
              <a:buFontTx/>
              <a:buNone/>
              <a:defRPr/>
            </a:pPr>
            <a:endParaRPr lang="en-US" altLang="en-US" sz="1100" dirty="0">
              <a:latin typeface="Cambria" panose="02040503050406030204" pitchFamily="18" charset="0"/>
            </a:endParaRPr>
          </a:p>
          <a:p>
            <a:pPr lvl="1" eaLnBrk="1" hangingPunct="1">
              <a:spcBef>
                <a:spcPct val="0"/>
              </a:spcBef>
              <a:buFontTx/>
              <a:buNone/>
              <a:defRPr/>
            </a:pPr>
            <a:endParaRPr lang="en-US" altLang="en-US" sz="1200" dirty="0">
              <a:latin typeface="Cambria" panose="02040503050406030204" pitchFamily="18" charset="0"/>
            </a:endParaRPr>
          </a:p>
        </p:txBody>
      </p:sp>
      <p:pic>
        <p:nvPicPr>
          <p:cNvPr id="8197" name="Picture 4" descr="hblogo copy1">
            <a:extLst>
              <a:ext uri="{FF2B5EF4-FFF2-40B4-BE49-F238E27FC236}">
                <a16:creationId xmlns:a16="http://schemas.microsoft.com/office/drawing/2014/main" id="{6D363471-55BB-4145-B464-F2F0A0DC55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5788" y="7620000"/>
            <a:ext cx="6318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2">
            <a:extLst>
              <a:ext uri="{FF2B5EF4-FFF2-40B4-BE49-F238E27FC236}">
                <a16:creationId xmlns:a16="http://schemas.microsoft.com/office/drawing/2014/main" id="{D46B4C33-9DA1-4619-ADAE-5FD5BA1F3C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6563" t="17708" r="10938" b="69792"/>
          <a:stretch>
            <a:fillRect/>
          </a:stretch>
        </p:blipFill>
        <p:spPr bwMode="auto">
          <a:xfrm>
            <a:off x="5665788" y="8305800"/>
            <a:ext cx="63182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8">
            <a:extLst>
              <a:ext uri="{FF2B5EF4-FFF2-40B4-BE49-F238E27FC236}">
                <a16:creationId xmlns:a16="http://schemas.microsoft.com/office/drawing/2014/main" id="{1F31FC70-DAF3-4E37-B546-AC53DE70F98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97513" y="685800"/>
            <a:ext cx="12636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8">
            <a:extLst>
              <a:ext uri="{FF2B5EF4-FFF2-40B4-BE49-F238E27FC236}">
                <a16:creationId xmlns:a16="http://schemas.microsoft.com/office/drawing/2014/main" id="{0CFA000C-6F33-4DBE-AE74-37FA5BE5F4F6}"/>
              </a:ext>
            </a:extLst>
          </p:cNvPr>
          <p:cNvSpPr>
            <a:spLocks noChangeArrowheads="1"/>
          </p:cNvSpPr>
          <p:nvPr/>
        </p:nvSpPr>
        <p:spPr bwMode="auto">
          <a:xfrm>
            <a:off x="304800" y="290513"/>
            <a:ext cx="5257800" cy="6432550"/>
          </a:xfrm>
          <a:prstGeom prst="rect">
            <a:avLst/>
          </a:prstGeom>
          <a:noFill/>
          <a:ln>
            <a:noFill/>
          </a:ln>
        </p:spPr>
        <p:txBody>
          <a:bodyPr>
            <a:spAutoFit/>
          </a:bodyPr>
          <a:lstStyle>
            <a:lvl1pPr>
              <a:defRPr>
                <a:solidFill>
                  <a:schemeClr val="tx1"/>
                </a:solidFill>
                <a:latin typeface="Calibri" panose="020F0502020204030204" pitchFamily="34" charset="0"/>
                <a:cs typeface="Arial" panose="020B0604020202020204" pitchFamily="34" charset="0"/>
              </a:defRPr>
            </a:lvl1pPr>
            <a:lvl2pPr>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IN" altLang="en-US" sz="1200" dirty="0">
              <a:latin typeface="Cambria" panose="02040503050406030204" pitchFamily="18" charset="0"/>
            </a:endParaRPr>
          </a:p>
          <a:p>
            <a:pPr eaLnBrk="1" hangingPunct="1">
              <a:defRPr/>
            </a:pPr>
            <a:r>
              <a:rPr lang="en-GB" altLang="en-US" sz="1600" b="1" i="1" dirty="0">
                <a:solidFill>
                  <a:srgbClr val="00B050"/>
                </a:solidFill>
                <a:latin typeface="Cambria" panose="02040503050406030204" pitchFamily="18" charset="0"/>
              </a:rPr>
              <a:t>Mentor</a:t>
            </a:r>
          </a:p>
          <a:p>
            <a:pPr eaLnBrk="1" hangingPunct="1">
              <a:defRPr/>
            </a:pPr>
            <a:r>
              <a:rPr lang="en-GB" altLang="en-US" sz="1200" dirty="0">
                <a:latin typeface="Cambria" panose="02040503050406030204" pitchFamily="18" charset="0"/>
              </a:rPr>
              <a:t>Brig. (</a:t>
            </a:r>
            <a:r>
              <a:rPr lang="en-GB" altLang="en-US" sz="1200" dirty="0" err="1">
                <a:latin typeface="Cambria" panose="02040503050406030204" pitchFamily="18" charset="0"/>
              </a:rPr>
              <a:t>Retd</a:t>
            </a:r>
            <a:r>
              <a:rPr lang="en-GB" altLang="en-US" sz="1200" dirty="0">
                <a:latin typeface="Cambria" panose="02040503050406030204" pitchFamily="18" charset="0"/>
              </a:rPr>
              <a:t>.) P. </a:t>
            </a:r>
            <a:r>
              <a:rPr lang="en-GB" altLang="en-US" sz="1200" dirty="0" err="1">
                <a:latin typeface="Cambria" panose="02040503050406030204" pitchFamily="18" charset="0"/>
              </a:rPr>
              <a:t>Ganesham</a:t>
            </a:r>
            <a:r>
              <a:rPr lang="en-GB" altLang="en-US" sz="1200" dirty="0">
                <a:latin typeface="Cambria" panose="02040503050406030204" pitchFamily="18" charset="0"/>
              </a:rPr>
              <a:t>, VSM</a:t>
            </a:r>
            <a:endParaRPr lang="en-US" altLang="en-US" sz="1200" dirty="0">
              <a:latin typeface="Cambria" panose="02040503050406030204" pitchFamily="18" charset="0"/>
            </a:endParaRPr>
          </a:p>
          <a:p>
            <a:pPr eaLnBrk="1" hangingPunct="1">
              <a:defRPr/>
            </a:pPr>
            <a:r>
              <a:rPr lang="en-GB" altLang="en-US" sz="1200" dirty="0">
                <a:latin typeface="Cambria" panose="02040503050406030204" pitchFamily="18" charset="0"/>
              </a:rPr>
              <a:t>President, </a:t>
            </a:r>
            <a:r>
              <a:rPr lang="en-GB" altLang="en-US" sz="1200" dirty="0" err="1">
                <a:latin typeface="Cambria" panose="02040503050406030204" pitchFamily="18" charset="0"/>
              </a:rPr>
              <a:t>Palle</a:t>
            </a:r>
            <a:r>
              <a:rPr lang="en-GB" altLang="en-US" sz="1200" dirty="0">
                <a:latin typeface="Cambria" panose="02040503050406030204" pitchFamily="18" charset="0"/>
              </a:rPr>
              <a:t> </a:t>
            </a:r>
            <a:r>
              <a:rPr lang="en-GB" altLang="en-US" sz="1200" dirty="0" err="1">
                <a:latin typeface="Cambria" panose="02040503050406030204" pitchFamily="18" charset="0"/>
              </a:rPr>
              <a:t>Srujana</a:t>
            </a:r>
            <a:endParaRPr lang="en-US" altLang="en-US" sz="1200" dirty="0">
              <a:latin typeface="Cambria" panose="02040503050406030204" pitchFamily="18" charset="0"/>
            </a:endParaRPr>
          </a:p>
          <a:p>
            <a:pPr eaLnBrk="1" hangingPunct="1">
              <a:defRPr/>
            </a:pPr>
            <a:r>
              <a:rPr lang="en-GB" altLang="en-US" sz="1200" dirty="0">
                <a:latin typeface="Cambria" panose="02040503050406030204" pitchFamily="18" charset="0"/>
              </a:rPr>
              <a:t>Mobile: +91 9866001678</a:t>
            </a:r>
          </a:p>
          <a:p>
            <a:pPr eaLnBrk="1" hangingPunct="1">
              <a:defRPr/>
            </a:pPr>
            <a:r>
              <a:rPr lang="en-US" altLang="en-US" sz="1200" dirty="0">
                <a:latin typeface="Cambria" panose="02040503050406030204" pitchFamily="18" charset="0"/>
              </a:rPr>
              <a:t>president@pallesrujana.org</a:t>
            </a:r>
          </a:p>
          <a:p>
            <a:pPr eaLnBrk="1" hangingPunct="1">
              <a:defRPr/>
            </a:pPr>
            <a:endParaRPr lang="en-IN" altLang="en-US" sz="1200" dirty="0">
              <a:latin typeface="Cambria" panose="02040503050406030204" pitchFamily="18" charset="0"/>
            </a:endParaRPr>
          </a:p>
          <a:p>
            <a:pPr eaLnBrk="1" hangingPunct="1">
              <a:defRPr/>
            </a:pPr>
            <a:endParaRPr lang="en-IN" altLang="en-US" sz="1200" b="1" dirty="0">
              <a:solidFill>
                <a:srgbClr val="00B050"/>
              </a:solidFill>
              <a:latin typeface="Cambria" panose="02040503050406030204" pitchFamily="18" charset="0"/>
            </a:endParaRPr>
          </a:p>
          <a:p>
            <a:pPr eaLnBrk="1" hangingPunct="1">
              <a:defRPr/>
            </a:pPr>
            <a:endParaRPr lang="en-US" altLang="en-US" sz="1200" b="1" dirty="0">
              <a:solidFill>
                <a:srgbClr val="00B050"/>
              </a:solidFill>
              <a:latin typeface="Cambria" panose="02040503050406030204" pitchFamily="18" charset="0"/>
            </a:endParaRPr>
          </a:p>
          <a:p>
            <a:pPr eaLnBrk="1" hangingPunct="1">
              <a:defRPr/>
            </a:pPr>
            <a:endParaRPr lang="en-IN" altLang="en-US" sz="1200" b="1" dirty="0">
              <a:solidFill>
                <a:srgbClr val="00B050"/>
              </a:solidFill>
              <a:latin typeface="Cambria" panose="02040503050406030204" pitchFamily="18" charset="0"/>
            </a:endParaRPr>
          </a:p>
          <a:p>
            <a:pPr eaLnBrk="1" hangingPunct="1">
              <a:defRPr/>
            </a:pPr>
            <a:r>
              <a:rPr lang="en-IN" altLang="en-US" sz="1200" b="1" dirty="0" err="1">
                <a:solidFill>
                  <a:srgbClr val="00B050"/>
                </a:solidFill>
                <a:latin typeface="Cambria" panose="02040503050406030204" pitchFamily="18" charset="0"/>
              </a:rPr>
              <a:t>Palle</a:t>
            </a:r>
            <a:r>
              <a:rPr lang="en-IN" altLang="en-US" sz="1200" b="1" dirty="0">
                <a:solidFill>
                  <a:srgbClr val="00B050"/>
                </a:solidFill>
                <a:latin typeface="Cambria" panose="02040503050406030204" pitchFamily="18" charset="0"/>
              </a:rPr>
              <a:t> </a:t>
            </a:r>
            <a:r>
              <a:rPr lang="en-IN" altLang="en-US" sz="1200" b="1" dirty="0" err="1">
                <a:solidFill>
                  <a:srgbClr val="00B050"/>
                </a:solidFill>
                <a:latin typeface="Cambria" panose="02040503050406030204" pitchFamily="18" charset="0"/>
              </a:rPr>
              <a:t>Srujana</a:t>
            </a:r>
            <a:r>
              <a:rPr lang="en-IN" altLang="en-US" sz="1200" b="1" dirty="0">
                <a:solidFill>
                  <a:srgbClr val="00B050"/>
                </a:solidFill>
                <a:latin typeface="Cambria" panose="02040503050406030204" pitchFamily="18" charset="0"/>
              </a:rPr>
              <a:t> </a:t>
            </a:r>
            <a:r>
              <a:rPr lang="en-IN" altLang="en-US" sz="1200" dirty="0">
                <a:latin typeface="Cambria" panose="02040503050406030204" pitchFamily="18" charset="0"/>
              </a:rPr>
              <a:t>is a voluntary organisation based in Hyderabad. It strives  to   promote  creativity at grassroots level in  Telangana and Andhra Pradesh. Please visit </a:t>
            </a:r>
            <a:r>
              <a:rPr lang="en-IN" altLang="en-US" sz="1200" dirty="0">
                <a:latin typeface="Cambria" panose="02040503050406030204" pitchFamily="18" charset="0"/>
                <a:hlinkClick r:id="rId2"/>
              </a:rPr>
              <a:t>www.pallesrujana.org</a:t>
            </a:r>
            <a:r>
              <a:rPr lang="en-IN" altLang="en-US" sz="1200" dirty="0">
                <a:latin typeface="Cambria" panose="02040503050406030204" pitchFamily="18" charset="0"/>
              </a:rPr>
              <a:t> for more details.</a:t>
            </a:r>
          </a:p>
          <a:p>
            <a:pPr eaLnBrk="1" hangingPunct="1">
              <a:defRPr/>
            </a:pPr>
            <a:endParaRPr lang="en-IN" altLang="en-US" sz="1200" dirty="0">
              <a:latin typeface="Cambria" panose="02040503050406030204" pitchFamily="18" charset="0"/>
            </a:endParaRPr>
          </a:p>
          <a:p>
            <a:pPr eaLnBrk="1" hangingPunct="1">
              <a:defRPr/>
            </a:pPr>
            <a:r>
              <a:rPr lang="en-IN" altLang="en-US" sz="1200" b="1" dirty="0">
                <a:solidFill>
                  <a:srgbClr val="00B050"/>
                </a:solidFill>
                <a:latin typeface="Cambria" panose="02040503050406030204" pitchFamily="18" charset="0"/>
              </a:rPr>
              <a:t>Our core activities:</a:t>
            </a:r>
          </a:p>
          <a:p>
            <a:pPr lvl="1" algn="just" eaLnBrk="1" hangingPunct="1">
              <a:buFont typeface="Arial" panose="020B0604020202020204" pitchFamily="34" charset="0"/>
              <a:buChar char="•"/>
              <a:defRPr/>
            </a:pPr>
            <a:r>
              <a:rPr lang="en-IN" altLang="en-US" sz="1200" dirty="0">
                <a:latin typeface="Cambria" panose="02040503050406030204" pitchFamily="18" charset="0"/>
              </a:rPr>
              <a:t> Scouting and supporting Grassroots Innovation</a:t>
            </a:r>
          </a:p>
          <a:p>
            <a:pPr lvl="1" algn="just" eaLnBrk="1" hangingPunct="1">
              <a:buFont typeface="Arial" panose="020B0604020202020204" pitchFamily="34" charset="0"/>
              <a:buChar char="•"/>
              <a:defRPr/>
            </a:pPr>
            <a:r>
              <a:rPr lang="en-IN" altLang="en-US" sz="1200" dirty="0">
                <a:latin typeface="Cambria" panose="02040503050406030204" pitchFamily="18" charset="0"/>
              </a:rPr>
              <a:t> Scouting, documenting and dissemination of traditional      </a:t>
            </a:r>
          </a:p>
          <a:p>
            <a:pPr lvl="1" algn="just" eaLnBrk="1" hangingPunct="1">
              <a:defRPr/>
            </a:pPr>
            <a:r>
              <a:rPr lang="en-IN" altLang="en-US" sz="1200" dirty="0">
                <a:latin typeface="Cambria" panose="02040503050406030204" pitchFamily="18" charset="0"/>
              </a:rPr>
              <a:t>   knowledge and healing methods</a:t>
            </a:r>
          </a:p>
          <a:p>
            <a:pPr lvl="1" algn="just" eaLnBrk="1" hangingPunct="1">
              <a:buFont typeface="Arial" panose="020B0604020202020204" pitchFamily="34" charset="0"/>
              <a:buChar char="•"/>
              <a:defRPr/>
            </a:pPr>
            <a:r>
              <a:rPr lang="en-IN" altLang="en-US" sz="1200" dirty="0">
                <a:latin typeface="Cambria" panose="02040503050406030204" pitchFamily="18" charset="0"/>
              </a:rPr>
              <a:t>  Internships to anyone  interested in learning from Informal sector</a:t>
            </a:r>
          </a:p>
          <a:p>
            <a:pPr marL="571500" lvl="1" indent="-114300" algn="just" eaLnBrk="1" hangingPunct="1">
              <a:buFont typeface="Arial" panose="020B0604020202020204" pitchFamily="34" charset="0"/>
              <a:buChar char="•"/>
              <a:defRPr/>
            </a:pPr>
            <a:r>
              <a:rPr lang="en-IN" altLang="en-US" sz="1200" dirty="0">
                <a:latin typeface="Cambria" panose="02040503050406030204" pitchFamily="18" charset="0"/>
              </a:rPr>
              <a:t>Dissemination of grassroots knowledge  through publishing a bi-    monthly magazine in Telugu</a:t>
            </a:r>
          </a:p>
          <a:p>
            <a:pPr marL="571500" lvl="1" indent="-114300" algn="just" eaLnBrk="1" hangingPunct="1">
              <a:buFont typeface="Arial" panose="020B0604020202020204" pitchFamily="34" charset="0"/>
              <a:buChar char="•"/>
              <a:tabLst>
                <a:tab pos="457200" algn="l"/>
              </a:tabLst>
              <a:defRPr/>
            </a:pPr>
            <a:r>
              <a:rPr lang="en-IN" altLang="en-US" sz="1200" dirty="0">
                <a:latin typeface="Cambria" panose="02040503050406030204" pitchFamily="18" charset="0"/>
              </a:rPr>
              <a:t>Exposing the Grassroots knowledge to school and college children and involve scientists, academia, economists, industry and other state actors  in leveraging the sustainable benefit to the society from these  innovations.  </a:t>
            </a:r>
          </a:p>
          <a:p>
            <a:pPr lvl="1" algn="just" eaLnBrk="1" hangingPunct="1">
              <a:buFont typeface="Arial" panose="020B0604020202020204" pitchFamily="34" charset="0"/>
              <a:buChar char="•"/>
              <a:defRPr/>
            </a:pPr>
            <a:r>
              <a:rPr lang="en-IN" altLang="en-US" sz="1200" dirty="0">
                <a:latin typeface="Cambria" panose="02040503050406030204" pitchFamily="18" charset="0"/>
              </a:rPr>
              <a:t> Promoting entrepreneurship with grassroots innovations</a:t>
            </a:r>
          </a:p>
          <a:p>
            <a:pPr lvl="1" algn="just" eaLnBrk="1" hangingPunct="1">
              <a:buFont typeface="Arial" panose="020B0604020202020204" pitchFamily="34" charset="0"/>
              <a:buChar char="•"/>
              <a:defRPr/>
            </a:pPr>
            <a:r>
              <a:rPr lang="en-IN" altLang="en-US" sz="1200" dirty="0">
                <a:latin typeface="Cambria" panose="02040503050406030204" pitchFamily="18" charset="0"/>
              </a:rPr>
              <a:t>Seek problems and find solutions for the unmet needs of masses.</a:t>
            </a:r>
            <a:endParaRPr lang="en-US" altLang="en-US" sz="1200" dirty="0"/>
          </a:p>
          <a:p>
            <a:pPr eaLnBrk="1" hangingPunct="1">
              <a:defRPr/>
            </a:pPr>
            <a:endParaRPr lang="en-IN" altLang="en-US" sz="1200" b="1" dirty="0">
              <a:solidFill>
                <a:srgbClr val="00B050"/>
              </a:solidFill>
              <a:latin typeface="Cambria" panose="02040503050406030204" pitchFamily="18" charset="0"/>
            </a:endParaRPr>
          </a:p>
          <a:p>
            <a:pPr eaLnBrk="1" hangingPunct="1">
              <a:defRPr/>
            </a:pPr>
            <a:r>
              <a:rPr lang="en-IN" altLang="en-US" sz="1200" b="1" dirty="0">
                <a:solidFill>
                  <a:srgbClr val="00B050"/>
                </a:solidFill>
                <a:latin typeface="Cambria" panose="02040503050406030204" pitchFamily="18" charset="0"/>
              </a:rPr>
              <a:t>Address:</a:t>
            </a:r>
          </a:p>
          <a:p>
            <a:pPr eaLnBrk="1" hangingPunct="1">
              <a:defRPr/>
            </a:pPr>
            <a:r>
              <a:rPr lang="en-IN" altLang="en-US" sz="1200" dirty="0">
                <a:latin typeface="Cambria" panose="02040503050406030204" pitchFamily="18" charset="0"/>
              </a:rPr>
              <a:t>77, </a:t>
            </a:r>
            <a:r>
              <a:rPr lang="en-IN" altLang="en-US" sz="1200" dirty="0" err="1">
                <a:latin typeface="Cambria" panose="02040503050406030204" pitchFamily="18" charset="0"/>
              </a:rPr>
              <a:t>Vayupuri</a:t>
            </a:r>
            <a:r>
              <a:rPr lang="en-IN" altLang="en-US" sz="1200" dirty="0">
                <a:latin typeface="Cambria" panose="02040503050406030204" pitchFamily="18" charset="0"/>
              </a:rPr>
              <a:t>, Road No 3</a:t>
            </a:r>
          </a:p>
          <a:p>
            <a:pPr eaLnBrk="1" hangingPunct="1">
              <a:defRPr/>
            </a:pPr>
            <a:r>
              <a:rPr lang="en-IN" altLang="en-US" sz="1200" dirty="0">
                <a:latin typeface="Cambria" panose="02040503050406030204" pitchFamily="18" charset="0"/>
              </a:rPr>
              <a:t>Post </a:t>
            </a:r>
            <a:r>
              <a:rPr lang="en-IN" altLang="en-US" sz="1200" dirty="0" err="1">
                <a:latin typeface="Cambria" panose="02040503050406030204" pitchFamily="18" charset="0"/>
              </a:rPr>
              <a:t>Sainikpuri</a:t>
            </a:r>
            <a:r>
              <a:rPr lang="en-IN" altLang="en-US" sz="1200" dirty="0">
                <a:latin typeface="Cambria" panose="02040503050406030204" pitchFamily="18" charset="0"/>
              </a:rPr>
              <a:t> </a:t>
            </a:r>
          </a:p>
          <a:p>
            <a:pPr eaLnBrk="1" hangingPunct="1">
              <a:defRPr/>
            </a:pPr>
            <a:r>
              <a:rPr lang="en-IN" altLang="en-US" sz="1200" dirty="0" err="1">
                <a:latin typeface="Cambria" panose="02040503050406030204" pitchFamily="18" charset="0"/>
              </a:rPr>
              <a:t>Secunderabad</a:t>
            </a:r>
            <a:r>
              <a:rPr lang="en-IN" altLang="en-US" sz="1200" dirty="0">
                <a:latin typeface="Cambria" panose="02040503050406030204" pitchFamily="18" charset="0"/>
              </a:rPr>
              <a:t> 500094</a:t>
            </a:r>
          </a:p>
          <a:p>
            <a:pPr eaLnBrk="1" hangingPunct="1">
              <a:defRPr/>
            </a:pPr>
            <a:r>
              <a:rPr lang="en-IN" altLang="en-US" sz="1200" dirty="0">
                <a:latin typeface="Cambria" panose="02040503050406030204" pitchFamily="18" charset="0"/>
              </a:rPr>
              <a:t>Telangana, India </a:t>
            </a:r>
          </a:p>
          <a:p>
            <a:pPr eaLnBrk="1" hangingPunct="1">
              <a:defRPr/>
            </a:pPr>
            <a:r>
              <a:rPr lang="en-US" altLang="en-US" sz="1200" dirty="0">
                <a:latin typeface="Cambria" panose="02040503050406030204" pitchFamily="18" charset="0"/>
              </a:rPr>
              <a:t>Office: 040 - 27111959</a:t>
            </a:r>
            <a:endParaRPr lang="en-IN" altLang="en-US" sz="1200" dirty="0">
              <a:latin typeface="Cambria" panose="02040503050406030204" pitchFamily="18" charset="0"/>
            </a:endParaRPr>
          </a:p>
        </p:txBody>
      </p:sp>
      <p:sp>
        <p:nvSpPr>
          <p:cNvPr id="4" name="Rectangle 3">
            <a:extLst>
              <a:ext uri="{FF2B5EF4-FFF2-40B4-BE49-F238E27FC236}">
                <a16:creationId xmlns:a16="http://schemas.microsoft.com/office/drawing/2014/main" id="{C047DEBB-7184-4D9A-A695-0AFD54C4BC8B}"/>
              </a:ext>
            </a:extLst>
          </p:cNvPr>
          <p:cNvSpPr/>
          <p:nvPr/>
        </p:nvSpPr>
        <p:spPr>
          <a:xfrm>
            <a:off x="5638800" y="0"/>
            <a:ext cx="685800" cy="914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9">
            <a:extLst>
              <a:ext uri="{FF2B5EF4-FFF2-40B4-BE49-F238E27FC236}">
                <a16:creationId xmlns:a16="http://schemas.microsoft.com/office/drawing/2014/main" id="{5EE7FA61-CB9E-449B-A328-69D9F8C48842}"/>
              </a:ext>
            </a:extLst>
          </p:cNvPr>
          <p:cNvSpPr/>
          <p:nvPr/>
        </p:nvSpPr>
        <p:spPr>
          <a:xfrm>
            <a:off x="6400800" y="0"/>
            <a:ext cx="152400" cy="914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221" name="Picture 4" descr="hblogo copy1">
            <a:extLst>
              <a:ext uri="{FF2B5EF4-FFF2-40B4-BE49-F238E27FC236}">
                <a16:creationId xmlns:a16="http://schemas.microsoft.com/office/drawing/2014/main" id="{D57C0563-D2C2-4AA2-B139-8C7767559D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5788" y="7620000"/>
            <a:ext cx="6318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2">
            <a:extLst>
              <a:ext uri="{FF2B5EF4-FFF2-40B4-BE49-F238E27FC236}">
                <a16:creationId xmlns:a16="http://schemas.microsoft.com/office/drawing/2014/main" id="{D0E1F755-EDFC-41BA-96D6-F1E85F3A6A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6563" t="17708" r="10938" b="69792"/>
          <a:stretch>
            <a:fillRect/>
          </a:stretch>
        </p:blipFill>
        <p:spPr bwMode="auto">
          <a:xfrm>
            <a:off x="5665788" y="8305800"/>
            <a:ext cx="63182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8">
            <a:extLst>
              <a:ext uri="{FF2B5EF4-FFF2-40B4-BE49-F238E27FC236}">
                <a16:creationId xmlns:a16="http://schemas.microsoft.com/office/drawing/2014/main" id="{1BA6F08E-78BD-4508-881E-FE674322A54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6483350"/>
            <a:ext cx="9906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Rectangle 12">
            <a:extLst>
              <a:ext uri="{FF2B5EF4-FFF2-40B4-BE49-F238E27FC236}">
                <a16:creationId xmlns:a16="http://schemas.microsoft.com/office/drawing/2014/main" id="{72C083A7-BB4A-4EFF-81EE-373EAE8B5253}"/>
              </a:ext>
            </a:extLst>
          </p:cNvPr>
          <p:cNvSpPr>
            <a:spLocks noChangeArrowheads="1"/>
          </p:cNvSpPr>
          <p:nvPr/>
        </p:nvSpPr>
        <p:spPr bwMode="auto">
          <a:xfrm>
            <a:off x="1676400" y="8164513"/>
            <a:ext cx="23987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IN" altLang="en-US" sz="1800" u="sng">
                <a:latin typeface="Cambria" panose="02040503050406030204" pitchFamily="18" charset="0"/>
                <a:hlinkClick r:id="rId2"/>
              </a:rPr>
              <a:t>www.pallesrujana.org</a:t>
            </a:r>
            <a:r>
              <a:rPr lang="en-IN" altLang="en-US" sz="1800" b="1">
                <a:latin typeface="Cambria" panose="02040503050406030204" pitchFamily="18" charset="0"/>
              </a:rPr>
              <a:t> </a:t>
            </a:r>
          </a:p>
        </p:txBody>
      </p:sp>
      <p:pic>
        <p:nvPicPr>
          <p:cNvPr id="9225" name="Picture 8">
            <a:extLst>
              <a:ext uri="{FF2B5EF4-FFF2-40B4-BE49-F238E27FC236}">
                <a16:creationId xmlns:a16="http://schemas.microsoft.com/office/drawing/2014/main" id="{E7202390-7E0A-4DE9-B4D6-5860633EEA4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97513" y="685800"/>
            <a:ext cx="12636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11" descr="untitledjj.bmp">
            <a:extLst>
              <a:ext uri="{FF2B5EF4-FFF2-40B4-BE49-F238E27FC236}">
                <a16:creationId xmlns:a16="http://schemas.microsoft.com/office/drawing/2014/main" id="{9C635C20-34E4-4D02-A488-CDBC91540EE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7148513"/>
            <a:ext cx="879475"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5">
            <a:extLst>
              <a:ext uri="{FF2B5EF4-FFF2-40B4-BE49-F238E27FC236}">
                <a16:creationId xmlns:a16="http://schemas.microsoft.com/office/drawing/2014/main" id="{97A497DF-6451-4270-B10E-4BDA85B1399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4167" t="12962" r="29167" b="22594"/>
          <a:stretch>
            <a:fillRect/>
          </a:stretch>
        </p:blipFill>
        <p:spPr bwMode="auto">
          <a:xfrm>
            <a:off x="2700338" y="533400"/>
            <a:ext cx="2016125" cy="16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8C7BB31-7268-4F6C-B11A-41A055F349F0}"/>
              </a:ext>
            </a:extLst>
          </p:cNvPr>
          <p:cNvSpPr/>
          <p:nvPr/>
        </p:nvSpPr>
        <p:spPr>
          <a:xfrm>
            <a:off x="5638800" y="0"/>
            <a:ext cx="685800" cy="914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243" name="Rectangle 4">
            <a:extLst>
              <a:ext uri="{FF2B5EF4-FFF2-40B4-BE49-F238E27FC236}">
                <a16:creationId xmlns:a16="http://schemas.microsoft.com/office/drawing/2014/main" id="{4AE377A6-F215-48A5-8201-FAFE5594C498}"/>
              </a:ext>
            </a:extLst>
          </p:cNvPr>
          <p:cNvSpPr>
            <a:spLocks noChangeArrowheads="1"/>
          </p:cNvSpPr>
          <p:nvPr/>
        </p:nvSpPr>
        <p:spPr bwMode="auto">
          <a:xfrm>
            <a:off x="457200" y="192088"/>
            <a:ext cx="5257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IN" altLang="en-US" sz="2000">
                <a:solidFill>
                  <a:srgbClr val="00B050"/>
                </a:solidFill>
                <a:latin typeface="Cambria" panose="02040503050406030204" pitchFamily="18" charset="0"/>
              </a:rPr>
              <a:t>Moments from previous </a:t>
            </a:r>
          </a:p>
          <a:p>
            <a:pPr algn="ctr" eaLnBrk="1" hangingPunct="1">
              <a:spcBef>
                <a:spcPct val="0"/>
              </a:spcBef>
              <a:buFontTx/>
              <a:buNone/>
            </a:pPr>
            <a:r>
              <a:rPr lang="en-IN" altLang="en-US" sz="2000">
                <a:solidFill>
                  <a:srgbClr val="00B050"/>
                </a:solidFill>
                <a:latin typeface="Cambria" panose="02040503050406030204" pitchFamily="18" charset="0"/>
              </a:rPr>
              <a:t>Chinna Shodha Yatras</a:t>
            </a:r>
            <a:endParaRPr lang="en-US" altLang="en-US" sz="2000">
              <a:solidFill>
                <a:srgbClr val="00B050"/>
              </a:solidFill>
              <a:latin typeface="Cambria" panose="02040503050406030204" pitchFamily="18" charset="0"/>
            </a:endParaRPr>
          </a:p>
        </p:txBody>
      </p:sp>
      <p:pic>
        <p:nvPicPr>
          <p:cNvPr id="10244" name="Picture 4" descr="hblogo copy1">
            <a:extLst>
              <a:ext uri="{FF2B5EF4-FFF2-40B4-BE49-F238E27FC236}">
                <a16:creationId xmlns:a16="http://schemas.microsoft.com/office/drawing/2014/main" id="{5B63C116-2F8C-4607-8951-4AC778BAF3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5788" y="7620000"/>
            <a:ext cx="6318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2">
            <a:extLst>
              <a:ext uri="{FF2B5EF4-FFF2-40B4-BE49-F238E27FC236}">
                <a16:creationId xmlns:a16="http://schemas.microsoft.com/office/drawing/2014/main" id="{0DA05719-802B-4BD5-B32A-25D4EE4F95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6563" t="17708" r="10938" b="69792"/>
          <a:stretch>
            <a:fillRect/>
          </a:stretch>
        </p:blipFill>
        <p:spPr bwMode="auto">
          <a:xfrm>
            <a:off x="5665788" y="8305800"/>
            <a:ext cx="63182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a:extLst>
              <a:ext uri="{FF2B5EF4-FFF2-40B4-BE49-F238E27FC236}">
                <a16:creationId xmlns:a16="http://schemas.microsoft.com/office/drawing/2014/main" id="{F58850B8-12E6-4831-9990-236F4CF5EA4C}"/>
              </a:ext>
            </a:extLst>
          </p:cNvPr>
          <p:cNvSpPr/>
          <p:nvPr/>
        </p:nvSpPr>
        <p:spPr>
          <a:xfrm>
            <a:off x="6400800" y="0"/>
            <a:ext cx="152400" cy="914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247" name="Picture 8">
            <a:extLst>
              <a:ext uri="{FF2B5EF4-FFF2-40B4-BE49-F238E27FC236}">
                <a16:creationId xmlns:a16="http://schemas.microsoft.com/office/drawing/2014/main" id="{E614FFA0-3820-42AE-BB18-D9086824044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97513" y="685800"/>
            <a:ext cx="12636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3">
            <a:extLst>
              <a:ext uri="{FF2B5EF4-FFF2-40B4-BE49-F238E27FC236}">
                <a16:creationId xmlns:a16="http://schemas.microsoft.com/office/drawing/2014/main" id="{67971746-E81A-4318-A074-6656AE47474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200" y="2636838"/>
            <a:ext cx="2816225"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2">
            <a:extLst>
              <a:ext uri="{FF2B5EF4-FFF2-40B4-BE49-F238E27FC236}">
                <a16:creationId xmlns:a16="http://schemas.microsoft.com/office/drawing/2014/main" id="{DF11A664-A079-4DB4-A049-4FF30435856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62238" y="2466975"/>
            <a:ext cx="28067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3">
            <a:extLst>
              <a:ext uri="{FF2B5EF4-FFF2-40B4-BE49-F238E27FC236}">
                <a16:creationId xmlns:a16="http://schemas.microsoft.com/office/drawing/2014/main" id="{143618EE-EA7F-41CD-8CF9-0BFBF0D905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2917" t="13704" r="22917" b="21111"/>
          <a:stretch>
            <a:fillRect/>
          </a:stretch>
        </p:blipFill>
        <p:spPr bwMode="auto">
          <a:xfrm>
            <a:off x="2868613" y="4062413"/>
            <a:ext cx="259873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19">
            <a:extLst>
              <a:ext uri="{FF2B5EF4-FFF2-40B4-BE49-F238E27FC236}">
                <a16:creationId xmlns:a16="http://schemas.microsoft.com/office/drawing/2014/main" id="{82414179-1023-4EC4-9914-F9A8E82DD9D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9400" y="5715000"/>
            <a:ext cx="2133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6">
            <a:extLst>
              <a:ext uri="{FF2B5EF4-FFF2-40B4-BE49-F238E27FC236}">
                <a16:creationId xmlns:a16="http://schemas.microsoft.com/office/drawing/2014/main" id="{52EDBFE4-FAF0-418D-8ACE-5F318AB56F7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53604" t="15926" r="22501" b="18147"/>
          <a:stretch>
            <a:fillRect/>
          </a:stretch>
        </p:blipFill>
        <p:spPr bwMode="auto">
          <a:xfrm>
            <a:off x="4275138" y="5715000"/>
            <a:ext cx="12112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1">
            <a:extLst>
              <a:ext uri="{FF2B5EF4-FFF2-40B4-BE49-F238E27FC236}">
                <a16:creationId xmlns:a16="http://schemas.microsoft.com/office/drawing/2014/main" id="{D0B3978D-9C5E-40AB-897B-7E9729A6C6B6}"/>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2713" y="5715000"/>
            <a:ext cx="29305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Picture 22">
            <a:extLst>
              <a:ext uri="{FF2B5EF4-FFF2-40B4-BE49-F238E27FC236}">
                <a16:creationId xmlns:a16="http://schemas.microsoft.com/office/drawing/2014/main" id="{4DC7CF3A-CB87-4DF9-BE97-9CA3F946DF1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52800" y="7435850"/>
            <a:ext cx="2133600"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5" name="Picture 20">
            <a:extLst>
              <a:ext uri="{FF2B5EF4-FFF2-40B4-BE49-F238E27FC236}">
                <a16:creationId xmlns:a16="http://schemas.microsoft.com/office/drawing/2014/main" id="{67596C9B-CBBB-4FA4-8ABD-A5DE4F3D23A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19200" y="7391400"/>
            <a:ext cx="2438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6" name="Picture 14" descr="\\str-382\Public-E\Raj\NIF\CSy7\DSC01411.jpg">
            <a:extLst>
              <a:ext uri="{FF2B5EF4-FFF2-40B4-BE49-F238E27FC236}">
                <a16:creationId xmlns:a16="http://schemas.microsoft.com/office/drawing/2014/main" id="{027D29AB-B883-40BE-834A-E4B6A892F69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200" y="7391400"/>
            <a:ext cx="1219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7" name="Picture 2">
            <a:extLst>
              <a:ext uri="{FF2B5EF4-FFF2-40B4-BE49-F238E27FC236}">
                <a16:creationId xmlns:a16="http://schemas.microsoft.com/office/drawing/2014/main" id="{E25DDFA1-16F2-4E5F-9C4C-6B96058A5F3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18750" t="9630" r="20000" b="17036"/>
          <a:stretch>
            <a:fillRect/>
          </a:stretch>
        </p:blipFill>
        <p:spPr bwMode="auto">
          <a:xfrm>
            <a:off x="2709863" y="1066800"/>
            <a:ext cx="2749550"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8" name="Picture 10" descr="\\str-382\Public-E\Raj\NIF\CSy7\DSC_0234.JPG">
            <a:extLst>
              <a:ext uri="{FF2B5EF4-FFF2-40B4-BE49-F238E27FC236}">
                <a16:creationId xmlns:a16="http://schemas.microsoft.com/office/drawing/2014/main" id="{67B563CB-C5CA-4A7F-8949-3FCF7F91E2A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200" y="1066800"/>
            <a:ext cx="2641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9" name="Picture 9" descr="\\str-382\Public-E\Raj\NIF\CSy7\DSC_0215.JPG">
            <a:extLst>
              <a:ext uri="{FF2B5EF4-FFF2-40B4-BE49-F238E27FC236}">
                <a16:creationId xmlns:a16="http://schemas.microsoft.com/office/drawing/2014/main" id="{A6D285FA-5AA5-4E14-9354-5782E582769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1763" y="4019550"/>
            <a:ext cx="2735262"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7E3E258-FC70-43B7-8661-BBEA8EF5BA4B}"/>
              </a:ext>
            </a:extLst>
          </p:cNvPr>
          <p:cNvSpPr/>
          <p:nvPr/>
        </p:nvSpPr>
        <p:spPr>
          <a:xfrm>
            <a:off x="5638800" y="0"/>
            <a:ext cx="685800" cy="914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267" name="Rectangle 4">
            <a:extLst>
              <a:ext uri="{FF2B5EF4-FFF2-40B4-BE49-F238E27FC236}">
                <a16:creationId xmlns:a16="http://schemas.microsoft.com/office/drawing/2014/main" id="{7BF453D6-F92B-4CEC-86F3-384AE7490042}"/>
              </a:ext>
            </a:extLst>
          </p:cNvPr>
          <p:cNvSpPr>
            <a:spLocks noChangeArrowheads="1"/>
          </p:cNvSpPr>
          <p:nvPr/>
        </p:nvSpPr>
        <p:spPr bwMode="auto">
          <a:xfrm>
            <a:off x="457200" y="192088"/>
            <a:ext cx="5257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IN" altLang="en-US" sz="2000">
                <a:solidFill>
                  <a:srgbClr val="00B050"/>
                </a:solidFill>
                <a:latin typeface="Cambria" panose="02040503050406030204" pitchFamily="18" charset="0"/>
              </a:rPr>
              <a:t>Moments from previous </a:t>
            </a:r>
          </a:p>
          <a:p>
            <a:pPr algn="ctr" eaLnBrk="1" hangingPunct="1">
              <a:spcBef>
                <a:spcPct val="0"/>
              </a:spcBef>
              <a:buFontTx/>
              <a:buNone/>
            </a:pPr>
            <a:r>
              <a:rPr lang="en-IN" altLang="en-US" sz="2000">
                <a:solidFill>
                  <a:srgbClr val="00B050"/>
                </a:solidFill>
                <a:latin typeface="Cambria" panose="02040503050406030204" pitchFamily="18" charset="0"/>
              </a:rPr>
              <a:t>Chinna Shodha Yatras</a:t>
            </a:r>
            <a:endParaRPr lang="en-US" altLang="en-US" sz="2000">
              <a:solidFill>
                <a:srgbClr val="00B050"/>
              </a:solidFill>
              <a:latin typeface="Cambria" panose="02040503050406030204" pitchFamily="18" charset="0"/>
            </a:endParaRPr>
          </a:p>
        </p:txBody>
      </p:sp>
      <p:pic>
        <p:nvPicPr>
          <p:cNvPr id="11268" name="Picture 4" descr="hblogo copy1">
            <a:extLst>
              <a:ext uri="{FF2B5EF4-FFF2-40B4-BE49-F238E27FC236}">
                <a16:creationId xmlns:a16="http://schemas.microsoft.com/office/drawing/2014/main" id="{12C52135-9529-4D68-8FD3-F54C8E8F3A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5788" y="7620000"/>
            <a:ext cx="6318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a:extLst>
              <a:ext uri="{FF2B5EF4-FFF2-40B4-BE49-F238E27FC236}">
                <a16:creationId xmlns:a16="http://schemas.microsoft.com/office/drawing/2014/main" id="{89F9E876-6890-4173-8D3C-7D25631D9B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6563" t="17708" r="10938" b="69792"/>
          <a:stretch>
            <a:fillRect/>
          </a:stretch>
        </p:blipFill>
        <p:spPr bwMode="auto">
          <a:xfrm>
            <a:off x="5665788" y="8305800"/>
            <a:ext cx="63182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a:extLst>
              <a:ext uri="{FF2B5EF4-FFF2-40B4-BE49-F238E27FC236}">
                <a16:creationId xmlns:a16="http://schemas.microsoft.com/office/drawing/2014/main" id="{2469D0FF-E110-41C6-83ED-A7114FEA7606}"/>
              </a:ext>
            </a:extLst>
          </p:cNvPr>
          <p:cNvSpPr/>
          <p:nvPr/>
        </p:nvSpPr>
        <p:spPr>
          <a:xfrm>
            <a:off x="6400800" y="0"/>
            <a:ext cx="152400" cy="914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1271" name="Picture 8">
            <a:extLst>
              <a:ext uri="{FF2B5EF4-FFF2-40B4-BE49-F238E27FC236}">
                <a16:creationId xmlns:a16="http://schemas.microsoft.com/office/drawing/2014/main" id="{7C1161C0-EAF8-4A28-B8C3-FC9ADB161A2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97513" y="685800"/>
            <a:ext cx="12636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11">
            <a:extLst>
              <a:ext uri="{FF2B5EF4-FFF2-40B4-BE49-F238E27FC236}">
                <a16:creationId xmlns:a16="http://schemas.microsoft.com/office/drawing/2014/main" id="{58C8689B-F1C1-47D1-856B-07063766C0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1863" y="1054100"/>
            <a:ext cx="3930650"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3" name="Picture 12" descr="G:\31 CSY\20190614_085237.jpg">
            <a:extLst>
              <a:ext uri="{FF2B5EF4-FFF2-40B4-BE49-F238E27FC236}">
                <a16:creationId xmlns:a16="http://schemas.microsoft.com/office/drawing/2014/main" id="{C81CAC87-E9DA-4088-B949-126FB47847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1300" y="3505200"/>
            <a:ext cx="2600325"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13" descr="G:\31 CSY\20190614_125003.jpg">
            <a:extLst>
              <a:ext uri="{FF2B5EF4-FFF2-40B4-BE49-F238E27FC236}">
                <a16:creationId xmlns:a16="http://schemas.microsoft.com/office/drawing/2014/main" id="{14E712CE-D20C-43A9-AB66-DC47A69183F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7188" y="3505200"/>
            <a:ext cx="2600325"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14" descr="G:\31 CSY\20190615_091959.jpg">
            <a:extLst>
              <a:ext uri="{FF2B5EF4-FFF2-40B4-BE49-F238E27FC236}">
                <a16:creationId xmlns:a16="http://schemas.microsoft.com/office/drawing/2014/main" id="{62118CE8-904A-46A3-868D-2AE8979FF9D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2825" y="5716588"/>
            <a:ext cx="3765550"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4000020-FA2B-4B3F-A964-B35666927639}"/>
              </a:ext>
            </a:extLst>
          </p:cNvPr>
          <p:cNvSpPr/>
          <p:nvPr/>
        </p:nvSpPr>
        <p:spPr>
          <a:xfrm>
            <a:off x="5638800" y="0"/>
            <a:ext cx="685800" cy="914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a:extLst>
              <a:ext uri="{FF2B5EF4-FFF2-40B4-BE49-F238E27FC236}">
                <a16:creationId xmlns:a16="http://schemas.microsoft.com/office/drawing/2014/main" id="{AC8380F6-9A9E-4DF2-BDFF-BEE028EEF769}"/>
              </a:ext>
            </a:extLst>
          </p:cNvPr>
          <p:cNvSpPr/>
          <p:nvPr/>
        </p:nvSpPr>
        <p:spPr>
          <a:xfrm>
            <a:off x="6400800" y="0"/>
            <a:ext cx="152400" cy="9144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292" name="Rectangle 1">
            <a:extLst>
              <a:ext uri="{FF2B5EF4-FFF2-40B4-BE49-F238E27FC236}">
                <a16:creationId xmlns:a16="http://schemas.microsoft.com/office/drawing/2014/main" id="{DD23EADE-AEC3-4478-B8FD-B275BF5AE305}"/>
              </a:ext>
            </a:extLst>
          </p:cNvPr>
          <p:cNvSpPr>
            <a:spLocks noChangeArrowheads="1"/>
          </p:cNvSpPr>
          <p:nvPr/>
        </p:nvSpPr>
        <p:spPr bwMode="auto">
          <a:xfrm>
            <a:off x="76200" y="196850"/>
            <a:ext cx="5421313" cy="858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1200" b="1" dirty="0">
                <a:solidFill>
                  <a:srgbClr val="00B050"/>
                </a:solidFill>
                <a:latin typeface="Cambria" panose="02040503050406030204" pitchFamily="18" charset="0"/>
              </a:rPr>
              <a:t>Previous Yatras</a:t>
            </a:r>
            <a:endParaRPr lang="en-US" altLang="en-US" sz="1200" b="1" dirty="0">
              <a:solidFill>
                <a:srgbClr val="00B050"/>
              </a:solidFill>
              <a:latin typeface="Cambria" panose="02040503050406030204" pitchFamily="18" charset="0"/>
            </a:endParaRPr>
          </a:p>
          <a:p>
            <a:pPr eaLnBrk="1" hangingPunct="1">
              <a:spcBef>
                <a:spcPct val="0"/>
              </a:spcBef>
              <a:buFontTx/>
              <a:buNone/>
            </a:pPr>
            <a:endParaRPr lang="en-US" altLang="en-US" sz="1200" dirty="0">
              <a:latin typeface="Cambria" panose="02040503050406030204" pitchFamily="18" charset="0"/>
            </a:endParaRPr>
          </a:p>
          <a:p>
            <a:pPr algn="just" eaLnBrk="1" hangingPunct="1">
              <a:spcBef>
                <a:spcPct val="0"/>
              </a:spcBef>
              <a:buFontTx/>
              <a:buNone/>
            </a:pPr>
            <a:r>
              <a:rPr lang="en-IN" altLang="en-US" sz="1200" b="1" dirty="0">
                <a:solidFill>
                  <a:srgbClr val="00B050"/>
                </a:solidFill>
                <a:latin typeface="Cambria" panose="02040503050406030204" pitchFamily="18" charset="0"/>
              </a:rPr>
              <a:t>First </a:t>
            </a:r>
            <a:r>
              <a:rPr lang="en-IN" altLang="en-US" sz="1200" b="1" dirty="0" err="1">
                <a:solidFill>
                  <a:srgbClr val="00B050"/>
                </a:solidFill>
                <a:latin typeface="Cambria" panose="02040503050406030204" pitchFamily="18" charset="0"/>
              </a:rPr>
              <a:t>Chinna</a:t>
            </a:r>
            <a:r>
              <a:rPr lang="en-IN" altLang="en-US" sz="1200" b="1" dirty="0">
                <a:solidFill>
                  <a:srgbClr val="00B050"/>
                </a:solidFill>
                <a:latin typeface="Cambria" panose="02040503050406030204" pitchFamily="18" charset="0"/>
              </a:rPr>
              <a:t> </a:t>
            </a:r>
            <a:r>
              <a:rPr lang="en-IN" altLang="en-US" sz="1200" b="1" dirty="0" err="1">
                <a:solidFill>
                  <a:srgbClr val="00B050"/>
                </a:solidFill>
                <a:latin typeface="Cambria" panose="02040503050406030204" pitchFamily="18" charset="0"/>
              </a:rPr>
              <a:t>Shodha</a:t>
            </a:r>
            <a:r>
              <a:rPr lang="en-IN" altLang="en-US" sz="1200" b="1" dirty="0">
                <a:solidFill>
                  <a:srgbClr val="00B050"/>
                </a:solidFill>
                <a:latin typeface="Cambria" panose="02040503050406030204" pitchFamily="18" charset="0"/>
              </a:rPr>
              <a:t> Yatra </a:t>
            </a:r>
            <a:r>
              <a:rPr lang="en-IN" altLang="en-US" sz="1200" dirty="0">
                <a:latin typeface="Cambria" panose="02040503050406030204" pitchFamily="18" charset="0"/>
              </a:rPr>
              <a:t>was held in April- May 2011 in </a:t>
            </a:r>
            <a:r>
              <a:rPr lang="en-IN" altLang="en-US" sz="1200" dirty="0" err="1">
                <a:latin typeface="Cambria" panose="02040503050406030204" pitchFamily="18" charset="0"/>
              </a:rPr>
              <a:t>Duggondi</a:t>
            </a:r>
            <a:r>
              <a:rPr lang="en-IN" altLang="en-US" sz="1200" dirty="0">
                <a:latin typeface="Cambria" panose="02040503050406030204" pitchFamily="18" charset="0"/>
              </a:rPr>
              <a:t> Mandal of </a:t>
            </a:r>
            <a:r>
              <a:rPr lang="en-IN" altLang="en-US" sz="1200" dirty="0" err="1">
                <a:latin typeface="Cambria" panose="02040503050406030204" pitchFamily="18" charset="0"/>
              </a:rPr>
              <a:t>Dist</a:t>
            </a:r>
            <a:r>
              <a:rPr lang="en-IN" altLang="en-US" sz="1200" dirty="0">
                <a:latin typeface="Cambria" panose="02040503050406030204" pitchFamily="18" charset="0"/>
              </a:rPr>
              <a:t> Warangal.  23 students (6 girls) from NITW, MRIM and others participated. The feedback indicated that the objectives were fully achieved. </a:t>
            </a:r>
          </a:p>
          <a:p>
            <a:pPr algn="just" eaLnBrk="1" hangingPunct="1">
              <a:spcBef>
                <a:spcPct val="0"/>
              </a:spcBef>
              <a:buFontTx/>
              <a:buNone/>
            </a:pPr>
            <a:r>
              <a:rPr lang="en-IN" altLang="en-US" sz="1200" dirty="0">
                <a:latin typeface="Cambria" panose="02040503050406030204" pitchFamily="18" charset="0"/>
              </a:rPr>
              <a:t> </a:t>
            </a:r>
            <a:endParaRPr lang="en-US" altLang="en-US" sz="1200" dirty="0">
              <a:latin typeface="Cambria" panose="02040503050406030204" pitchFamily="18" charset="0"/>
            </a:endParaRPr>
          </a:p>
          <a:p>
            <a:pPr algn="just" eaLnBrk="1" hangingPunct="1">
              <a:spcBef>
                <a:spcPct val="0"/>
              </a:spcBef>
              <a:buFontTx/>
              <a:buNone/>
            </a:pPr>
            <a:r>
              <a:rPr lang="en-IN" altLang="en-US" sz="1200" b="1" dirty="0">
                <a:solidFill>
                  <a:srgbClr val="00B050"/>
                </a:solidFill>
                <a:latin typeface="Cambria" panose="02040503050406030204" pitchFamily="18" charset="0"/>
              </a:rPr>
              <a:t>Second </a:t>
            </a:r>
            <a:r>
              <a:rPr lang="en-IN" altLang="en-US" sz="1200" b="1" dirty="0" err="1">
                <a:solidFill>
                  <a:srgbClr val="00B050"/>
                </a:solidFill>
                <a:latin typeface="Cambria" panose="02040503050406030204" pitchFamily="18" charset="0"/>
              </a:rPr>
              <a:t>Chinna</a:t>
            </a:r>
            <a:r>
              <a:rPr lang="en-IN" altLang="en-US" sz="1200" b="1" dirty="0">
                <a:solidFill>
                  <a:srgbClr val="00B050"/>
                </a:solidFill>
                <a:latin typeface="Cambria" panose="02040503050406030204" pitchFamily="18" charset="0"/>
              </a:rPr>
              <a:t> </a:t>
            </a:r>
            <a:r>
              <a:rPr lang="en-IN" altLang="en-US" sz="1200" b="1" dirty="0" err="1">
                <a:solidFill>
                  <a:srgbClr val="00B050"/>
                </a:solidFill>
                <a:latin typeface="Cambria" panose="02040503050406030204" pitchFamily="18" charset="0"/>
              </a:rPr>
              <a:t>Shodha</a:t>
            </a:r>
            <a:r>
              <a:rPr lang="en-IN" altLang="en-US" sz="1200" b="1" dirty="0">
                <a:solidFill>
                  <a:srgbClr val="00B050"/>
                </a:solidFill>
                <a:latin typeface="Cambria" panose="02040503050406030204" pitchFamily="18" charset="0"/>
              </a:rPr>
              <a:t> Yatra </a:t>
            </a:r>
            <a:r>
              <a:rPr lang="en-IN" altLang="en-US" sz="1200" dirty="0">
                <a:latin typeface="Cambria" panose="02040503050406030204" pitchFamily="18" charset="0"/>
              </a:rPr>
              <a:t>was organized during 18-20 November 2011 in </a:t>
            </a:r>
            <a:r>
              <a:rPr lang="en-IN" altLang="en-US" sz="1200" dirty="0" err="1">
                <a:latin typeface="Cambria" panose="02040503050406030204" pitchFamily="18" charset="0"/>
              </a:rPr>
              <a:t>Kothaguda</a:t>
            </a:r>
            <a:r>
              <a:rPr lang="en-IN" altLang="en-US" sz="1200" dirty="0">
                <a:latin typeface="Cambria" panose="02040503050406030204" pitchFamily="18" charset="0"/>
              </a:rPr>
              <a:t> Mandal of Warangal </a:t>
            </a:r>
            <a:r>
              <a:rPr lang="en-IN" altLang="en-US" sz="1200" dirty="0" err="1">
                <a:latin typeface="Cambria" panose="02040503050406030204" pitchFamily="18" charset="0"/>
              </a:rPr>
              <a:t>Dist</a:t>
            </a:r>
            <a:r>
              <a:rPr lang="en-IN" altLang="en-US" sz="1200" dirty="0">
                <a:latin typeface="Cambria" panose="02040503050406030204" pitchFamily="18" charset="0"/>
              </a:rPr>
              <a:t> from the</a:t>
            </a:r>
            <a:r>
              <a:rPr lang="en-IN" altLang="en-US" sz="1200" b="1" dirty="0">
                <a:latin typeface="Cambria" panose="02040503050406030204" pitchFamily="18" charset="0"/>
              </a:rPr>
              <a:t> </a:t>
            </a:r>
            <a:r>
              <a:rPr lang="en-IN" altLang="en-US" sz="1200" i="1" dirty="0">
                <a:latin typeface="Cambria" panose="02040503050406030204" pitchFamily="18" charset="0"/>
              </a:rPr>
              <a:t>historic </a:t>
            </a:r>
            <a:r>
              <a:rPr lang="en-IN" altLang="en-US" sz="1200" b="1" i="1" dirty="0" err="1">
                <a:latin typeface="Cambria" panose="02040503050406030204" pitchFamily="18" charset="0"/>
              </a:rPr>
              <a:t>Pakhal</a:t>
            </a:r>
            <a:r>
              <a:rPr lang="en-IN" altLang="en-US" sz="1200" b="1" i="1" dirty="0">
                <a:latin typeface="Cambria" panose="02040503050406030204" pitchFamily="18" charset="0"/>
              </a:rPr>
              <a:t> </a:t>
            </a:r>
            <a:r>
              <a:rPr lang="en-IN" altLang="en-US" sz="1200" b="1" i="1" dirty="0" err="1">
                <a:latin typeface="Cambria" panose="02040503050406030204" pitchFamily="18" charset="0"/>
              </a:rPr>
              <a:t>Cheruvu</a:t>
            </a:r>
            <a:r>
              <a:rPr lang="en-IN" altLang="en-US" sz="1200" dirty="0">
                <a:latin typeface="Cambria" panose="02040503050406030204" pitchFamily="18" charset="0"/>
              </a:rPr>
              <a:t> (Reservoir) constructed by the Rulers of KAKATIYA Dynasty, 800 years back for irrigation purposes to </a:t>
            </a:r>
            <a:r>
              <a:rPr lang="en-IN" altLang="en-US" sz="1200" dirty="0" err="1">
                <a:latin typeface="Cambria" panose="02040503050406030204" pitchFamily="18" charset="0"/>
              </a:rPr>
              <a:t>Gangaram</a:t>
            </a:r>
            <a:r>
              <a:rPr lang="en-IN" altLang="en-US" sz="1200" dirty="0">
                <a:latin typeface="Cambria" panose="02040503050406030204" pitchFamily="18" charset="0"/>
              </a:rPr>
              <a:t> through tribal belt and reserve Forest. 27 participants (5 girls) from NITW, </a:t>
            </a:r>
            <a:r>
              <a:rPr lang="en-IN" altLang="en-US" sz="1200" dirty="0" err="1">
                <a:latin typeface="Cambria" panose="02040503050406030204" pitchFamily="18" charset="0"/>
              </a:rPr>
              <a:t>Vagdevi</a:t>
            </a:r>
            <a:r>
              <a:rPr lang="en-IN" altLang="en-US" sz="1200" dirty="0">
                <a:latin typeface="Cambria" panose="02040503050406030204" pitchFamily="18" charset="0"/>
              </a:rPr>
              <a:t> Inst of Management, Two Professors made the Yatra very meaningful by their participation.</a:t>
            </a:r>
          </a:p>
          <a:p>
            <a:pPr algn="just" eaLnBrk="1" hangingPunct="1">
              <a:spcBef>
                <a:spcPct val="0"/>
              </a:spcBef>
              <a:buFontTx/>
              <a:buNone/>
            </a:pPr>
            <a:endParaRPr lang="en-US" altLang="en-US" sz="1200" dirty="0">
              <a:latin typeface="Cambria" panose="02040503050406030204" pitchFamily="18" charset="0"/>
            </a:endParaRPr>
          </a:p>
          <a:p>
            <a:pPr algn="just" eaLnBrk="1" hangingPunct="1">
              <a:spcBef>
                <a:spcPct val="0"/>
              </a:spcBef>
              <a:buFontTx/>
              <a:buNone/>
            </a:pPr>
            <a:r>
              <a:rPr lang="en-IN" altLang="en-US" sz="1200" b="1" dirty="0">
                <a:solidFill>
                  <a:srgbClr val="00B050"/>
                </a:solidFill>
                <a:latin typeface="Cambria" panose="02040503050406030204" pitchFamily="18" charset="0"/>
              </a:rPr>
              <a:t>Third </a:t>
            </a:r>
            <a:r>
              <a:rPr lang="en-IN" altLang="en-US" sz="1200" b="1" dirty="0" err="1">
                <a:solidFill>
                  <a:srgbClr val="00B050"/>
                </a:solidFill>
                <a:latin typeface="Cambria" panose="02040503050406030204" pitchFamily="18" charset="0"/>
              </a:rPr>
              <a:t>Chinna</a:t>
            </a:r>
            <a:r>
              <a:rPr lang="en-IN" altLang="en-US" sz="1200" b="1" dirty="0">
                <a:solidFill>
                  <a:srgbClr val="00B050"/>
                </a:solidFill>
                <a:latin typeface="Cambria" panose="02040503050406030204" pitchFamily="18" charset="0"/>
              </a:rPr>
              <a:t> </a:t>
            </a:r>
            <a:r>
              <a:rPr lang="en-IN" altLang="en-US" sz="1200" b="1" dirty="0" err="1">
                <a:solidFill>
                  <a:srgbClr val="00B050"/>
                </a:solidFill>
                <a:latin typeface="Cambria" panose="02040503050406030204" pitchFamily="18" charset="0"/>
              </a:rPr>
              <a:t>Shodha</a:t>
            </a:r>
            <a:r>
              <a:rPr lang="en-IN" altLang="en-US" sz="1200" b="1" dirty="0">
                <a:solidFill>
                  <a:srgbClr val="00B050"/>
                </a:solidFill>
                <a:latin typeface="Cambria" panose="02040503050406030204" pitchFamily="18" charset="0"/>
              </a:rPr>
              <a:t> Yatra </a:t>
            </a:r>
            <a:r>
              <a:rPr lang="en-IN" altLang="en-US" sz="1200" dirty="0">
                <a:latin typeface="Cambria" panose="02040503050406030204" pitchFamily="18" charset="0"/>
              </a:rPr>
              <a:t>was held during 24-26 February 2012 in </a:t>
            </a:r>
            <a:r>
              <a:rPr lang="en-IN" altLang="en-US" sz="1200" dirty="0" err="1">
                <a:latin typeface="Cambria" panose="02040503050406030204" pitchFamily="18" charset="0"/>
              </a:rPr>
              <a:t>Mahabubnagar</a:t>
            </a:r>
            <a:r>
              <a:rPr lang="en-IN" altLang="en-US" sz="1200" dirty="0">
                <a:latin typeface="Cambria" panose="02040503050406030204" pitchFamily="18" charset="0"/>
              </a:rPr>
              <a:t> District. The Yatra commenced at </a:t>
            </a:r>
            <a:r>
              <a:rPr lang="en-IN" altLang="en-US" sz="1200" dirty="0" err="1">
                <a:latin typeface="Cambria" panose="02040503050406030204" pitchFamily="18" charset="0"/>
              </a:rPr>
              <a:t>Achampet</a:t>
            </a:r>
            <a:r>
              <a:rPr lang="en-IN" altLang="en-US" sz="1200" dirty="0">
                <a:latin typeface="Cambria" panose="02040503050406030204" pitchFamily="18" charset="0"/>
              </a:rPr>
              <a:t> and ended at </a:t>
            </a:r>
            <a:r>
              <a:rPr lang="en-IN" altLang="en-US" sz="1200" dirty="0" err="1">
                <a:latin typeface="Cambria" panose="02040503050406030204" pitchFamily="18" charset="0"/>
              </a:rPr>
              <a:t>Bakaram</a:t>
            </a:r>
            <a:r>
              <a:rPr lang="en-IN" altLang="en-US" sz="1200" dirty="0">
                <a:latin typeface="Cambria" panose="02040503050406030204" pitchFamily="18" charset="0"/>
              </a:rPr>
              <a:t>. 28 (including 4 girls) Participants from NITW, MRIM, </a:t>
            </a:r>
            <a:r>
              <a:rPr lang="en-IN" altLang="en-US" sz="1200" dirty="0" err="1">
                <a:latin typeface="Cambria" panose="02040503050406030204" pitchFamily="18" charset="0"/>
              </a:rPr>
              <a:t>Vagdevi</a:t>
            </a:r>
            <a:r>
              <a:rPr lang="en-IN" altLang="en-US" sz="1200" dirty="0">
                <a:latin typeface="Cambria" panose="02040503050406030204" pitchFamily="18" charset="0"/>
              </a:rPr>
              <a:t> Inst of </a:t>
            </a:r>
            <a:r>
              <a:rPr lang="en-IN" altLang="en-US" sz="1200" dirty="0" err="1">
                <a:latin typeface="Cambria" panose="02040503050406030204" pitchFamily="18" charset="0"/>
              </a:rPr>
              <a:t>Mgmt</a:t>
            </a:r>
            <a:r>
              <a:rPr lang="en-IN" altLang="en-US" sz="1200" dirty="0">
                <a:latin typeface="Cambria" panose="02040503050406030204" pitchFamily="18" charset="0"/>
              </a:rPr>
              <a:t>, </a:t>
            </a:r>
            <a:r>
              <a:rPr lang="en-IN" altLang="en-US" sz="1200" dirty="0" err="1">
                <a:latin typeface="Cambria" panose="02040503050406030204" pitchFamily="18" charset="0"/>
              </a:rPr>
              <a:t>Gurunanak</a:t>
            </a:r>
            <a:r>
              <a:rPr lang="en-IN" altLang="en-US" sz="1200" dirty="0">
                <a:latin typeface="Cambria" panose="02040503050406030204" pitchFamily="18" charset="0"/>
              </a:rPr>
              <a:t> </a:t>
            </a:r>
            <a:r>
              <a:rPr lang="en-IN" altLang="en-US" sz="1200" dirty="0" err="1">
                <a:latin typeface="Cambria" panose="02040503050406030204" pitchFamily="18" charset="0"/>
              </a:rPr>
              <a:t>Engg</a:t>
            </a:r>
            <a:r>
              <a:rPr lang="en-IN" altLang="en-US" sz="1200" dirty="0">
                <a:latin typeface="Cambria" panose="02040503050406030204" pitchFamily="18" charset="0"/>
              </a:rPr>
              <a:t> College, ITC etc made the Yatra a memorable one. The drought stricken, barren lands of this region provided us a deep insight into the livelihood strategies of the tribal people living in this area. </a:t>
            </a:r>
          </a:p>
          <a:p>
            <a:pPr algn="just" eaLnBrk="1" hangingPunct="1">
              <a:spcBef>
                <a:spcPct val="0"/>
              </a:spcBef>
              <a:buFont typeface="Arial" panose="020B0604020202020204" pitchFamily="34" charset="0"/>
              <a:buNone/>
            </a:pPr>
            <a:endParaRPr lang="en-IN" altLang="en-US" sz="1200" b="1" dirty="0">
              <a:solidFill>
                <a:srgbClr val="00B050"/>
              </a:solidFill>
              <a:latin typeface="Cambria" panose="02040503050406030204" pitchFamily="18" charset="0"/>
            </a:endParaRPr>
          </a:p>
          <a:p>
            <a:pPr algn="just" eaLnBrk="1" hangingPunct="1">
              <a:spcBef>
                <a:spcPct val="0"/>
              </a:spcBef>
              <a:buFont typeface="Arial" panose="020B0604020202020204" pitchFamily="34" charset="0"/>
              <a:buNone/>
            </a:pPr>
            <a:r>
              <a:rPr lang="en-IN" altLang="en-US" sz="1200" b="1" dirty="0">
                <a:solidFill>
                  <a:srgbClr val="00B050"/>
                </a:solidFill>
                <a:latin typeface="Cambria" panose="02040503050406030204" pitchFamily="18" charset="0"/>
              </a:rPr>
              <a:t>Fourth </a:t>
            </a:r>
            <a:r>
              <a:rPr lang="en-IN" altLang="en-US" sz="1200" b="1" dirty="0" err="1">
                <a:solidFill>
                  <a:srgbClr val="00B050"/>
                </a:solidFill>
                <a:latin typeface="Cambria" panose="02040503050406030204" pitchFamily="18" charset="0"/>
              </a:rPr>
              <a:t>Chinna</a:t>
            </a:r>
            <a:r>
              <a:rPr lang="en-IN" altLang="en-US" sz="1200" b="1" dirty="0">
                <a:solidFill>
                  <a:srgbClr val="00B050"/>
                </a:solidFill>
                <a:latin typeface="Cambria" panose="02040503050406030204" pitchFamily="18" charset="0"/>
              </a:rPr>
              <a:t> </a:t>
            </a:r>
            <a:r>
              <a:rPr lang="en-IN" altLang="en-US" sz="1200" b="1" dirty="0" err="1">
                <a:solidFill>
                  <a:srgbClr val="00B050"/>
                </a:solidFill>
                <a:latin typeface="Cambria" panose="02040503050406030204" pitchFamily="18" charset="0"/>
              </a:rPr>
              <a:t>Shodha</a:t>
            </a:r>
            <a:r>
              <a:rPr lang="en-IN" altLang="en-US" sz="1200" b="1" dirty="0">
                <a:solidFill>
                  <a:srgbClr val="00B050"/>
                </a:solidFill>
                <a:latin typeface="Cambria" panose="02040503050406030204" pitchFamily="18" charset="0"/>
              </a:rPr>
              <a:t> Yatra </a:t>
            </a:r>
            <a:r>
              <a:rPr lang="en-IN" altLang="en-US" sz="1200" dirty="0">
                <a:latin typeface="Cambria" panose="02040503050406030204" pitchFamily="18" charset="0"/>
              </a:rPr>
              <a:t>was conducted in </a:t>
            </a:r>
            <a:r>
              <a:rPr lang="en-IN" altLang="en-US" sz="1200" dirty="0" err="1">
                <a:latin typeface="Cambria" panose="02040503050406030204" pitchFamily="18" charset="0"/>
              </a:rPr>
              <a:t>Dist</a:t>
            </a:r>
            <a:r>
              <a:rPr lang="en-IN" altLang="en-US" sz="1200" dirty="0">
                <a:latin typeface="Cambria" panose="02040503050406030204" pitchFamily="18" charset="0"/>
              </a:rPr>
              <a:t> Khammam during 15-17 June 2012 from </a:t>
            </a:r>
            <a:r>
              <a:rPr lang="en-IN" altLang="en-US" sz="1200" dirty="0" err="1">
                <a:latin typeface="Cambria" panose="02040503050406030204" pitchFamily="18" charset="0"/>
              </a:rPr>
              <a:t>Chintur</a:t>
            </a:r>
            <a:r>
              <a:rPr lang="en-IN" altLang="en-US" sz="1200" dirty="0">
                <a:latin typeface="Cambria" panose="02040503050406030204" pitchFamily="18" charset="0"/>
              </a:rPr>
              <a:t> to </a:t>
            </a:r>
            <a:r>
              <a:rPr lang="en-IN" altLang="en-US" sz="1200" dirty="0" err="1">
                <a:latin typeface="Cambria" panose="02040503050406030204" pitchFamily="18" charset="0"/>
              </a:rPr>
              <a:t>Motugudem</a:t>
            </a:r>
            <a:r>
              <a:rPr lang="en-IN" altLang="en-US" sz="1200" dirty="0">
                <a:latin typeface="Cambria" panose="02040503050406030204" pitchFamily="18" charset="0"/>
              </a:rPr>
              <a:t>. 26 participants including a farmer, inter students, and students from NITW, IIIT, IIT, Kharagpur etc. A distance of 45 km was covered in deep forests and amongst </a:t>
            </a:r>
            <a:r>
              <a:rPr lang="en-IN" altLang="en-US" sz="1200" dirty="0" err="1">
                <a:latin typeface="Cambria" panose="02040503050406030204" pitchFamily="18" charset="0"/>
              </a:rPr>
              <a:t>adivasis</a:t>
            </a:r>
            <a:r>
              <a:rPr lang="en-IN" altLang="en-US" sz="1200" dirty="0">
                <a:latin typeface="Cambria" panose="02040503050406030204" pitchFamily="18" charset="0"/>
              </a:rPr>
              <a:t>. </a:t>
            </a:r>
            <a:endParaRPr lang="en-IN" altLang="en-US" sz="1200" b="1" dirty="0">
              <a:solidFill>
                <a:srgbClr val="00B050"/>
              </a:solidFill>
              <a:latin typeface="Cambria" panose="02040503050406030204" pitchFamily="18" charset="0"/>
            </a:endParaRPr>
          </a:p>
          <a:p>
            <a:pPr algn="just" eaLnBrk="1" hangingPunct="1">
              <a:spcBef>
                <a:spcPct val="0"/>
              </a:spcBef>
              <a:buFontTx/>
              <a:buNone/>
            </a:pPr>
            <a:endParaRPr lang="en-IN" altLang="en-US" sz="1200" b="1" dirty="0">
              <a:solidFill>
                <a:srgbClr val="00B050"/>
              </a:solidFill>
              <a:latin typeface="Cambria" panose="02040503050406030204" pitchFamily="18" charset="0"/>
            </a:endParaRPr>
          </a:p>
          <a:p>
            <a:pPr algn="just" eaLnBrk="1" hangingPunct="1">
              <a:spcBef>
                <a:spcPct val="0"/>
              </a:spcBef>
              <a:buFontTx/>
              <a:buNone/>
            </a:pPr>
            <a:r>
              <a:rPr lang="en-IN" altLang="en-US" sz="1200" b="1" dirty="0">
                <a:solidFill>
                  <a:srgbClr val="00B050"/>
                </a:solidFill>
                <a:latin typeface="Cambria" panose="02040503050406030204" pitchFamily="18" charset="0"/>
              </a:rPr>
              <a:t>Fifth </a:t>
            </a:r>
            <a:r>
              <a:rPr lang="en-IN" altLang="en-US" sz="1200" b="1" dirty="0" err="1">
                <a:solidFill>
                  <a:srgbClr val="00B050"/>
                </a:solidFill>
                <a:latin typeface="Cambria" panose="02040503050406030204" pitchFamily="18" charset="0"/>
              </a:rPr>
              <a:t>Chinna</a:t>
            </a:r>
            <a:r>
              <a:rPr lang="en-IN" altLang="en-US" sz="1200" b="1" dirty="0">
                <a:solidFill>
                  <a:srgbClr val="00B050"/>
                </a:solidFill>
                <a:latin typeface="Cambria" panose="02040503050406030204" pitchFamily="18" charset="0"/>
              </a:rPr>
              <a:t> </a:t>
            </a:r>
            <a:r>
              <a:rPr lang="en-IN" altLang="en-US" sz="1200" b="1" dirty="0" err="1">
                <a:solidFill>
                  <a:srgbClr val="00B050"/>
                </a:solidFill>
                <a:latin typeface="Cambria" panose="02040503050406030204" pitchFamily="18" charset="0"/>
              </a:rPr>
              <a:t>Shodha</a:t>
            </a:r>
            <a:r>
              <a:rPr lang="en-IN" altLang="en-US" sz="1200" b="1" dirty="0">
                <a:solidFill>
                  <a:srgbClr val="00B050"/>
                </a:solidFill>
                <a:latin typeface="Cambria" panose="02040503050406030204" pitchFamily="18" charset="0"/>
              </a:rPr>
              <a:t> Yatra  </a:t>
            </a:r>
            <a:r>
              <a:rPr lang="en-IN" altLang="en-US" sz="1200" dirty="0">
                <a:latin typeface="Cambria" panose="02040503050406030204" pitchFamily="18" charset="0"/>
              </a:rPr>
              <a:t>was organized in </a:t>
            </a:r>
            <a:r>
              <a:rPr lang="en-IN" altLang="en-US" sz="1200" dirty="0" err="1">
                <a:latin typeface="Cambria" panose="02040503050406030204" pitchFamily="18" charset="0"/>
              </a:rPr>
              <a:t>Dist</a:t>
            </a:r>
            <a:r>
              <a:rPr lang="en-IN" altLang="en-US" sz="1200" dirty="0">
                <a:latin typeface="Cambria" panose="02040503050406030204" pitchFamily="18" charset="0"/>
              </a:rPr>
              <a:t> Karimnagar from </a:t>
            </a:r>
            <a:r>
              <a:rPr lang="en-IN" altLang="en-US" sz="1200" dirty="0" err="1">
                <a:latin typeface="Cambria" panose="02040503050406030204" pitchFamily="18" charset="0"/>
              </a:rPr>
              <a:t>Kataram</a:t>
            </a:r>
            <a:r>
              <a:rPr lang="en-IN" altLang="en-US" sz="1200" dirty="0">
                <a:latin typeface="Cambria" panose="02040503050406030204" pitchFamily="18" charset="0"/>
              </a:rPr>
              <a:t> to </a:t>
            </a:r>
            <a:r>
              <a:rPr lang="en-IN" altLang="en-US" sz="1200" dirty="0" err="1">
                <a:latin typeface="Cambria" panose="02040503050406030204" pitchFamily="18" charset="0"/>
              </a:rPr>
              <a:t>Mahadevpur</a:t>
            </a:r>
            <a:r>
              <a:rPr lang="en-IN" altLang="en-US" sz="1200" dirty="0">
                <a:latin typeface="Cambria" panose="02040503050406030204" pitchFamily="18" charset="0"/>
              </a:rPr>
              <a:t> during 02-04 November 2012. 32 participants explored the </a:t>
            </a:r>
            <a:r>
              <a:rPr lang="en-IN" altLang="en-US" sz="1200" dirty="0" err="1">
                <a:latin typeface="Cambria" panose="02040503050406030204" pitchFamily="18" charset="0"/>
              </a:rPr>
              <a:t>agri</a:t>
            </a:r>
            <a:r>
              <a:rPr lang="en-IN" altLang="en-US" sz="1200" dirty="0">
                <a:latin typeface="Cambria" panose="02040503050406030204" pitchFamily="18" charset="0"/>
              </a:rPr>
              <a:t>-belt and forests besides enjoying the flooded rivers and rivulets. Bath in the mighty Godavari River was the highlight of the yatra. Walking more than half the route in mud was a great experience. </a:t>
            </a:r>
            <a:endParaRPr lang="en-IN" altLang="en-US" sz="1200" b="1" dirty="0">
              <a:solidFill>
                <a:srgbClr val="00B050"/>
              </a:solidFill>
              <a:latin typeface="Cambria" panose="02040503050406030204" pitchFamily="18" charset="0"/>
            </a:endParaRPr>
          </a:p>
          <a:p>
            <a:pPr algn="just" eaLnBrk="1" hangingPunct="1">
              <a:spcBef>
                <a:spcPct val="0"/>
              </a:spcBef>
              <a:buFontTx/>
              <a:buNone/>
            </a:pPr>
            <a:endParaRPr lang="en-IN" altLang="en-US" sz="1200" b="1" dirty="0">
              <a:solidFill>
                <a:srgbClr val="00B050"/>
              </a:solidFill>
              <a:latin typeface="Cambria" panose="02040503050406030204" pitchFamily="18" charset="0"/>
            </a:endParaRPr>
          </a:p>
          <a:p>
            <a:pPr algn="just" eaLnBrk="1" hangingPunct="1">
              <a:spcBef>
                <a:spcPct val="0"/>
              </a:spcBef>
              <a:buFontTx/>
              <a:buNone/>
            </a:pPr>
            <a:r>
              <a:rPr lang="en-IN" altLang="en-US" sz="1200" b="1" dirty="0">
                <a:solidFill>
                  <a:srgbClr val="00B050"/>
                </a:solidFill>
                <a:latin typeface="Cambria" panose="02040503050406030204" pitchFamily="18" charset="0"/>
              </a:rPr>
              <a:t>Sixth </a:t>
            </a:r>
            <a:r>
              <a:rPr lang="en-IN" altLang="en-US" sz="1200" b="1" dirty="0" err="1">
                <a:solidFill>
                  <a:srgbClr val="00B050"/>
                </a:solidFill>
                <a:latin typeface="Cambria" panose="02040503050406030204" pitchFamily="18" charset="0"/>
              </a:rPr>
              <a:t>Chinna</a:t>
            </a:r>
            <a:r>
              <a:rPr lang="en-IN" altLang="en-US" sz="1200" b="1" dirty="0">
                <a:solidFill>
                  <a:srgbClr val="00B050"/>
                </a:solidFill>
                <a:latin typeface="Cambria" panose="02040503050406030204" pitchFamily="18" charset="0"/>
              </a:rPr>
              <a:t> </a:t>
            </a:r>
            <a:r>
              <a:rPr lang="en-IN" altLang="en-US" sz="1200" b="1" dirty="0" err="1">
                <a:solidFill>
                  <a:srgbClr val="00B050"/>
                </a:solidFill>
                <a:latin typeface="Cambria" panose="02040503050406030204" pitchFamily="18" charset="0"/>
              </a:rPr>
              <a:t>Shodha</a:t>
            </a:r>
            <a:r>
              <a:rPr lang="en-IN" altLang="en-US" sz="1200" b="1" dirty="0">
                <a:solidFill>
                  <a:srgbClr val="00B050"/>
                </a:solidFill>
                <a:latin typeface="Cambria" panose="02040503050406030204" pitchFamily="18" charset="0"/>
              </a:rPr>
              <a:t> Yatra </a:t>
            </a:r>
            <a:r>
              <a:rPr lang="en-IN" altLang="en-US" sz="1200" b="1" dirty="0">
                <a:latin typeface="Cambria" panose="02040503050406030204" pitchFamily="18" charset="0"/>
              </a:rPr>
              <a:t> </a:t>
            </a:r>
            <a:r>
              <a:rPr lang="en-IN" altLang="en-US" sz="1200" dirty="0">
                <a:latin typeface="Cambria" panose="02040503050406030204" pitchFamily="18" charset="0"/>
              </a:rPr>
              <a:t>was</a:t>
            </a:r>
            <a:r>
              <a:rPr lang="en-IN" altLang="en-US" sz="1200" dirty="0">
                <a:solidFill>
                  <a:srgbClr val="00B050"/>
                </a:solidFill>
                <a:latin typeface="Cambria" panose="02040503050406030204" pitchFamily="18" charset="0"/>
              </a:rPr>
              <a:t> </a:t>
            </a:r>
            <a:r>
              <a:rPr lang="en-IN" altLang="en-US" sz="1200" dirty="0">
                <a:latin typeface="Cambria" panose="02040503050406030204" pitchFamily="18" charset="0"/>
              </a:rPr>
              <a:t>held in Adilabad district mostly in Tribal belt. During March 1-3, 2013 the yatra journeyed from </a:t>
            </a:r>
            <a:r>
              <a:rPr lang="en-IN" altLang="en-US" sz="1200" dirty="0" err="1">
                <a:latin typeface="Cambria" panose="02040503050406030204" pitchFamily="18" charset="0"/>
              </a:rPr>
              <a:t>DhannuraB</a:t>
            </a:r>
            <a:r>
              <a:rPr lang="en-IN" altLang="en-US" sz="1200" dirty="0">
                <a:latin typeface="Cambria" panose="02040503050406030204" pitchFamily="18" charset="0"/>
              </a:rPr>
              <a:t> to </a:t>
            </a:r>
            <a:r>
              <a:rPr lang="en-IN" altLang="en-US" sz="1200" dirty="0" err="1">
                <a:latin typeface="Cambria" panose="02040503050406030204" pitchFamily="18" charset="0"/>
              </a:rPr>
              <a:t>Indravalli</a:t>
            </a:r>
            <a:r>
              <a:rPr lang="en-IN" altLang="en-US" sz="1200" dirty="0">
                <a:latin typeface="Cambria" panose="02040503050406030204" pitchFamily="18" charset="0"/>
              </a:rPr>
              <a:t>. Age group ranged from 65- 16 years. 36 participants spent very useful three days interacting extensively with women, children, farmers and elders.</a:t>
            </a:r>
          </a:p>
          <a:p>
            <a:pPr algn="just" eaLnBrk="1" hangingPunct="1">
              <a:spcBef>
                <a:spcPct val="0"/>
              </a:spcBef>
              <a:buFontTx/>
              <a:buNone/>
            </a:pPr>
            <a:endParaRPr lang="en-IN" altLang="en-US" sz="1200" b="1" dirty="0">
              <a:solidFill>
                <a:srgbClr val="00B050"/>
              </a:solidFill>
              <a:latin typeface="Cambria" panose="02040503050406030204" pitchFamily="18" charset="0"/>
            </a:endParaRPr>
          </a:p>
          <a:p>
            <a:pPr algn="just" eaLnBrk="1" hangingPunct="1">
              <a:spcBef>
                <a:spcPct val="0"/>
              </a:spcBef>
              <a:buFontTx/>
              <a:buNone/>
            </a:pPr>
            <a:r>
              <a:rPr lang="en-IN" altLang="en-US" sz="1200" b="1" dirty="0">
                <a:solidFill>
                  <a:srgbClr val="00B050"/>
                </a:solidFill>
                <a:latin typeface="Cambria" panose="02040503050406030204" pitchFamily="18" charset="0"/>
              </a:rPr>
              <a:t>Seventh </a:t>
            </a:r>
            <a:r>
              <a:rPr lang="en-IN" altLang="en-US" sz="1200" b="1" dirty="0" err="1">
                <a:solidFill>
                  <a:srgbClr val="00B050"/>
                </a:solidFill>
                <a:latin typeface="Cambria" panose="02040503050406030204" pitchFamily="18" charset="0"/>
              </a:rPr>
              <a:t>Chinna</a:t>
            </a:r>
            <a:r>
              <a:rPr lang="en-IN" altLang="en-US" sz="1200" b="1" dirty="0">
                <a:solidFill>
                  <a:srgbClr val="00B050"/>
                </a:solidFill>
                <a:latin typeface="Cambria" panose="02040503050406030204" pitchFamily="18" charset="0"/>
              </a:rPr>
              <a:t> </a:t>
            </a:r>
            <a:r>
              <a:rPr lang="en-IN" altLang="en-US" sz="1200" b="1" dirty="0" err="1">
                <a:solidFill>
                  <a:srgbClr val="00B050"/>
                </a:solidFill>
                <a:latin typeface="Cambria" panose="02040503050406030204" pitchFamily="18" charset="0"/>
              </a:rPr>
              <a:t>Shodha</a:t>
            </a:r>
            <a:r>
              <a:rPr lang="en-IN" altLang="en-US" sz="1200" b="1" dirty="0">
                <a:solidFill>
                  <a:srgbClr val="00B050"/>
                </a:solidFill>
                <a:latin typeface="Cambria" panose="02040503050406030204" pitchFamily="18" charset="0"/>
              </a:rPr>
              <a:t> Yatra </a:t>
            </a:r>
            <a:r>
              <a:rPr lang="en-GB" altLang="en-US" sz="1200" dirty="0">
                <a:latin typeface="Cambria" panose="02040503050406030204" pitchFamily="18" charset="0"/>
              </a:rPr>
              <a:t>was conducted from </a:t>
            </a:r>
            <a:r>
              <a:rPr lang="en-GB" altLang="en-US" sz="1200" dirty="0" err="1">
                <a:latin typeface="Cambria" panose="02040503050406030204" pitchFamily="18" charset="0"/>
              </a:rPr>
              <a:t>Palakonda</a:t>
            </a:r>
            <a:r>
              <a:rPr lang="en-GB" altLang="en-US" sz="1200" dirty="0">
                <a:latin typeface="Cambria" panose="02040503050406030204" pitchFamily="18" charset="0"/>
              </a:rPr>
              <a:t> to </a:t>
            </a:r>
            <a:r>
              <a:rPr lang="en-GB" altLang="en-US" sz="1200" dirty="0" err="1">
                <a:latin typeface="Cambria" panose="02040503050406030204" pitchFamily="18" charset="0"/>
              </a:rPr>
              <a:t>Veeraghattam</a:t>
            </a:r>
            <a:r>
              <a:rPr lang="en-GB" altLang="en-US" sz="1200" dirty="0">
                <a:latin typeface="Cambria" panose="02040503050406030204" pitchFamily="18" charset="0"/>
              </a:rPr>
              <a:t> villages of Srikakulam District during 21st – 23rd June, 2013.  26 participants walked through a scenic green hills  for a distance of  about  52 km. </a:t>
            </a:r>
            <a:r>
              <a:rPr lang="en-US" altLang="en-US" sz="1200" dirty="0">
                <a:latin typeface="Cambria" panose="02040503050406030204" pitchFamily="18" charset="0"/>
              </a:rPr>
              <a:t>Yatries were composed from a wide spectrum making the </a:t>
            </a:r>
            <a:r>
              <a:rPr lang="en-US" altLang="en-US" sz="1200" dirty="0" err="1">
                <a:latin typeface="Cambria" panose="02040503050406030204" pitchFamily="18" charset="0"/>
              </a:rPr>
              <a:t>interactiion</a:t>
            </a:r>
            <a:r>
              <a:rPr lang="en-US" altLang="en-US" sz="1200" dirty="0">
                <a:latin typeface="Cambria" panose="02040503050406030204" pitchFamily="18" charset="0"/>
              </a:rPr>
              <a:t> rich and varied. </a:t>
            </a:r>
            <a:endParaRPr lang="en-GB" altLang="en-US" sz="1200" dirty="0">
              <a:latin typeface="Cambria" panose="02040503050406030204" pitchFamily="18" charset="0"/>
            </a:endParaRPr>
          </a:p>
          <a:p>
            <a:pPr algn="just" eaLnBrk="1" hangingPunct="1">
              <a:spcBef>
                <a:spcPct val="0"/>
              </a:spcBef>
              <a:buFontTx/>
              <a:buNone/>
            </a:pPr>
            <a:endParaRPr lang="en-GB" altLang="en-US" sz="1200" b="1" dirty="0">
              <a:solidFill>
                <a:srgbClr val="00B050"/>
              </a:solidFill>
              <a:latin typeface="Cambria" panose="02040503050406030204" pitchFamily="18" charset="0"/>
            </a:endParaRPr>
          </a:p>
          <a:p>
            <a:pPr algn="just" eaLnBrk="1" hangingPunct="1">
              <a:spcBef>
                <a:spcPct val="0"/>
              </a:spcBef>
              <a:buFontTx/>
              <a:buNone/>
            </a:pPr>
            <a:r>
              <a:rPr lang="en-GB" altLang="en-US" sz="1200" b="1" dirty="0">
                <a:solidFill>
                  <a:srgbClr val="00B050"/>
                </a:solidFill>
                <a:latin typeface="Cambria" panose="02040503050406030204" pitchFamily="18" charset="0"/>
              </a:rPr>
              <a:t>Eighth </a:t>
            </a:r>
            <a:r>
              <a:rPr lang="en-GB" altLang="en-US" sz="1200" b="1" dirty="0" err="1">
                <a:solidFill>
                  <a:srgbClr val="00B050"/>
                </a:solidFill>
                <a:latin typeface="Cambria" panose="02040503050406030204" pitchFamily="18" charset="0"/>
              </a:rPr>
              <a:t>Chinna</a:t>
            </a:r>
            <a:r>
              <a:rPr lang="en-GB" altLang="en-US" sz="1200" b="1" dirty="0">
                <a:solidFill>
                  <a:srgbClr val="00B050"/>
                </a:solidFill>
                <a:latin typeface="Cambria" panose="02040503050406030204" pitchFamily="18" charset="0"/>
              </a:rPr>
              <a:t> </a:t>
            </a:r>
            <a:r>
              <a:rPr lang="en-GB" altLang="en-US" sz="1200" b="1" dirty="0" err="1">
                <a:solidFill>
                  <a:srgbClr val="00B050"/>
                </a:solidFill>
                <a:latin typeface="Cambria" panose="02040503050406030204" pitchFamily="18" charset="0"/>
              </a:rPr>
              <a:t>Shodha</a:t>
            </a:r>
            <a:r>
              <a:rPr lang="en-GB" altLang="en-US" sz="1200" b="1" dirty="0">
                <a:solidFill>
                  <a:srgbClr val="00B050"/>
                </a:solidFill>
                <a:latin typeface="Cambria" panose="02040503050406030204" pitchFamily="18" charset="0"/>
              </a:rPr>
              <a:t> Yatra </a:t>
            </a:r>
            <a:r>
              <a:rPr lang="en-GB" altLang="en-US" sz="1200" dirty="0">
                <a:latin typeface="Cambria" panose="02040503050406030204" pitchFamily="18" charset="0"/>
              </a:rPr>
              <a:t>was held from 27-29 September 2013 from </a:t>
            </a:r>
            <a:r>
              <a:rPr lang="en-GB" altLang="en-US" sz="1200" dirty="0" err="1">
                <a:latin typeface="Cambria" panose="02040503050406030204" pitchFamily="18" charset="0"/>
              </a:rPr>
              <a:t>SriKalahasti</a:t>
            </a:r>
            <a:r>
              <a:rPr lang="en-GB" altLang="en-US" sz="1200" dirty="0">
                <a:latin typeface="Cambria" panose="02040503050406030204" pitchFamily="18" charset="0"/>
              </a:rPr>
              <a:t> to </a:t>
            </a:r>
            <a:r>
              <a:rPr lang="en-GB" altLang="en-US" sz="1200" dirty="0" err="1">
                <a:latin typeface="Cambria" panose="02040503050406030204" pitchFamily="18" charset="0"/>
              </a:rPr>
              <a:t>Kotha</a:t>
            </a:r>
            <a:r>
              <a:rPr lang="en-GB" altLang="en-US" sz="1200" dirty="0">
                <a:latin typeface="Cambria" panose="02040503050406030204" pitchFamily="18" charset="0"/>
              </a:rPr>
              <a:t> </a:t>
            </a:r>
            <a:r>
              <a:rPr lang="en-GB" altLang="en-US" sz="1200" dirty="0" err="1">
                <a:latin typeface="Cambria" panose="02040503050406030204" pitchFamily="18" charset="0"/>
              </a:rPr>
              <a:t>kandriga</a:t>
            </a:r>
            <a:r>
              <a:rPr lang="en-GB" altLang="en-US" sz="1200" dirty="0">
                <a:latin typeface="Cambria" panose="02040503050406030204" pitchFamily="18" charset="0"/>
              </a:rPr>
              <a:t> in Chittoor District. 34 participants actively involved in the yatra and walked  51 kms.  Few foreigners also participated in this yatra and shared their experiences as memorable and meaningful.</a:t>
            </a:r>
          </a:p>
        </p:txBody>
      </p:sp>
      <p:pic>
        <p:nvPicPr>
          <p:cNvPr id="12293" name="Picture 4" descr="hblogo copy1">
            <a:extLst>
              <a:ext uri="{FF2B5EF4-FFF2-40B4-BE49-F238E27FC236}">
                <a16:creationId xmlns:a16="http://schemas.microsoft.com/office/drawing/2014/main" id="{45B87DE4-F9F7-493B-8B94-A891AE5539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5788" y="7620000"/>
            <a:ext cx="6318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2">
            <a:extLst>
              <a:ext uri="{FF2B5EF4-FFF2-40B4-BE49-F238E27FC236}">
                <a16:creationId xmlns:a16="http://schemas.microsoft.com/office/drawing/2014/main" id="{8F84AB64-3D66-4928-A61A-6C474DB3BD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6563" t="17708" r="10938" b="69792"/>
          <a:stretch>
            <a:fillRect/>
          </a:stretch>
        </p:blipFill>
        <p:spPr bwMode="auto">
          <a:xfrm>
            <a:off x="5665788" y="8305800"/>
            <a:ext cx="63182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8">
            <a:extLst>
              <a:ext uri="{FF2B5EF4-FFF2-40B4-BE49-F238E27FC236}">
                <a16:creationId xmlns:a16="http://schemas.microsoft.com/office/drawing/2014/main" id="{B182521B-587E-48C4-8179-29D5923D287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97513" y="685800"/>
            <a:ext cx="12636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3907</TotalTime>
  <Words>6082</Words>
  <Application>Microsoft Office PowerPoint</Application>
  <PresentationFormat>On-screen Show (4:3)</PresentationFormat>
  <Paragraphs>268</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Cambria</vt:lpstr>
      <vt:lpstr>Courier New</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Shyam</dc:creator>
  <cp:lastModifiedBy>palle srujana</cp:lastModifiedBy>
  <cp:revision>311</cp:revision>
  <dcterms:created xsi:type="dcterms:W3CDTF">2013-06-03T07:15:38Z</dcterms:created>
  <dcterms:modified xsi:type="dcterms:W3CDTF">2021-12-07T08:09:28Z</dcterms:modified>
</cp:coreProperties>
</file>